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handoutMasterIdLst>
    <p:handoutMasterId r:id="rId31"/>
  </p:handoutMasterIdLst>
  <p:sldIdLst>
    <p:sldId id="735" r:id="rId2"/>
    <p:sldId id="736" r:id="rId3"/>
    <p:sldId id="745" r:id="rId4"/>
    <p:sldId id="815" r:id="rId5"/>
    <p:sldId id="788" r:id="rId6"/>
    <p:sldId id="825" r:id="rId7"/>
    <p:sldId id="816" r:id="rId8"/>
    <p:sldId id="789" r:id="rId9"/>
    <p:sldId id="799" r:id="rId10"/>
    <p:sldId id="826" r:id="rId11"/>
    <p:sldId id="827" r:id="rId12"/>
    <p:sldId id="828" r:id="rId13"/>
    <p:sldId id="819" r:id="rId14"/>
    <p:sldId id="829" r:id="rId15"/>
    <p:sldId id="801" r:id="rId16"/>
    <p:sldId id="807" r:id="rId17"/>
    <p:sldId id="830" r:id="rId18"/>
    <p:sldId id="817" r:id="rId19"/>
    <p:sldId id="821" r:id="rId20"/>
    <p:sldId id="813" r:id="rId21"/>
    <p:sldId id="831" r:id="rId22"/>
    <p:sldId id="833" r:id="rId23"/>
    <p:sldId id="834" r:id="rId24"/>
    <p:sldId id="835" r:id="rId25"/>
    <p:sldId id="818" r:id="rId26"/>
    <p:sldId id="809" r:id="rId27"/>
    <p:sldId id="810" r:id="rId28"/>
    <p:sldId id="811" r:id="rId29"/>
  </p:sldIdLst>
  <p:sldSz cx="9144000" cy="6858000" type="screen4x3"/>
  <p:notesSz cx="7099300" cy="10234613"/>
  <p:custDataLst>
    <p:tags r:id="rId32"/>
  </p:custDataLst>
  <p:defaultTextStyle>
    <a:defPPr>
      <a:defRPr lang="zh-CN"/>
    </a:defPPr>
    <a:lvl1pPr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sz="2400" kern="1200">
        <a:solidFill>
          <a:schemeClr val="tx2"/>
        </a:solidFill>
        <a:latin typeface="Arial" panose="020B0604020202020204" pitchFamily="34" charset="0"/>
        <a:ea typeface="宋体" panose="02010600030101010101" pitchFamily="2" charset="-122"/>
        <a:cs typeface="+mn-cs"/>
      </a:defRPr>
    </a:lvl5pPr>
    <a:lvl6pPr marL="2286000" algn="l" defTabSz="914400" rtl="0" eaLnBrk="1" latinLnBrk="0" hangingPunct="1">
      <a:defRPr sz="2400" kern="1200">
        <a:solidFill>
          <a:schemeClr val="tx2"/>
        </a:solidFill>
        <a:latin typeface="Arial" panose="020B0604020202020204" pitchFamily="34" charset="0"/>
        <a:ea typeface="宋体" panose="02010600030101010101" pitchFamily="2" charset="-122"/>
        <a:cs typeface="+mn-cs"/>
      </a:defRPr>
    </a:lvl6pPr>
    <a:lvl7pPr marL="2743200" algn="l" defTabSz="914400" rtl="0" eaLnBrk="1" latinLnBrk="0" hangingPunct="1">
      <a:defRPr sz="2400" kern="1200">
        <a:solidFill>
          <a:schemeClr val="tx2"/>
        </a:solidFill>
        <a:latin typeface="Arial" panose="020B0604020202020204" pitchFamily="34" charset="0"/>
        <a:ea typeface="宋体" panose="02010600030101010101" pitchFamily="2" charset="-122"/>
        <a:cs typeface="+mn-cs"/>
      </a:defRPr>
    </a:lvl7pPr>
    <a:lvl8pPr marL="3200400" algn="l" defTabSz="914400" rtl="0" eaLnBrk="1" latinLnBrk="0" hangingPunct="1">
      <a:defRPr sz="2400" kern="1200">
        <a:solidFill>
          <a:schemeClr val="tx2"/>
        </a:solidFill>
        <a:latin typeface="Arial" panose="020B0604020202020204" pitchFamily="34" charset="0"/>
        <a:ea typeface="宋体" panose="02010600030101010101" pitchFamily="2" charset="-122"/>
        <a:cs typeface="+mn-cs"/>
      </a:defRPr>
    </a:lvl8pPr>
    <a:lvl9pPr marL="3657600" algn="l" defTabSz="914400" rtl="0" eaLnBrk="1" latinLnBrk="0" hangingPunct="1">
      <a:defRPr sz="2400" kern="1200">
        <a:solidFill>
          <a:schemeClr val="tx2"/>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pos="249">
          <p15:clr>
            <a:srgbClr val="A4A3A4"/>
          </p15:clr>
        </p15:guide>
        <p15:guide id="2" pos="5488">
          <p15:clr>
            <a:srgbClr val="A4A3A4"/>
          </p15:clr>
        </p15:guide>
        <p15:guide id="3" orient="horz" pos="4320">
          <p15:clr>
            <a:srgbClr val="A4A3A4"/>
          </p15:clr>
        </p15:guide>
      </p15:sldGuideLst>
    </p:ext>
    <p:ext uri="{2D200454-40CA-4A62-9FC3-DE9A4176ACB9}">
      <p15:notesGuideLst xmlns:p15="http://schemas.microsoft.com/office/powerpoint/2012/main">
        <p15:guide id="1" orient="horz" pos="3223">
          <p15:clr>
            <a:srgbClr val="A4A3A4"/>
          </p15:clr>
        </p15:guide>
        <p15:guide id="2" pos="2236">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天洋 张" initials="天洋" lastIdx="1" clrIdx="0"/>
  <p:cmAuthor id="2" name="吴嘉余" initials="吴嘉余" lastIdx="2" clrIdx="1">
    <p:extLst>
      <p:ext uri="{19B8F6BF-5375-455C-9EA6-DF929625EA0E}">
        <p15:presenceInfo xmlns:p15="http://schemas.microsoft.com/office/powerpoint/2012/main" userId="e9de009300fce08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840D"/>
    <a:srgbClr val="F5F5F5"/>
    <a:srgbClr val="00B38C"/>
    <a:srgbClr val="D9D9D9"/>
    <a:srgbClr val="036EB8"/>
    <a:srgbClr val="005CA2"/>
    <a:srgbClr val="F7F7F7"/>
    <a:srgbClr val="F9F9F9"/>
    <a:srgbClr val="019ED3"/>
    <a:srgbClr val="126D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54" autoAdjust="0"/>
    <p:restoredTop sz="74261" autoAdjust="0"/>
  </p:normalViewPr>
  <p:slideViewPr>
    <p:cSldViewPr snapToGrid="0" showGuides="1">
      <p:cViewPr>
        <p:scale>
          <a:sx n="100" d="100"/>
          <a:sy n="100" d="100"/>
        </p:scale>
        <p:origin x="1027" y="-259"/>
      </p:cViewPr>
      <p:guideLst>
        <p:guide pos="249"/>
        <p:guide pos="5488"/>
        <p:guide orient="horz" pos="43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108" d="100"/>
          <a:sy n="108" d="100"/>
        </p:scale>
        <p:origin x="5148" y="108"/>
      </p:cViewPr>
      <p:guideLst>
        <p:guide orient="horz" pos="3223"/>
        <p:guide pos="2236"/>
      </p:guideLst>
    </p:cSldViewPr>
  </p:notesViewPr>
  <p:gridSpacing cx="36004" cy="36004"/>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6575" cy="511175"/>
          </a:xfrm>
          <a:prstGeom prst="rect">
            <a:avLst/>
          </a:prstGeom>
        </p:spPr>
        <p:txBody>
          <a:bodyPr vert="horz" lIns="99048" tIns="49524" rIns="99048" bIns="49524" rtlCol="0"/>
          <a:lstStyle>
            <a:lvl1pPr algn="l">
              <a:defRPr sz="1300" dirty="0">
                <a:latin typeface="Arial" panose="020B0604020202020204" pitchFamily="34" charset="0"/>
                <a:ea typeface="微软雅黑" panose="020B0503020204020204" pitchFamily="34" charset="-122"/>
              </a:defRPr>
            </a:lvl1pPr>
          </a:lstStyle>
          <a:p>
            <a:pPr>
              <a:defRPr/>
            </a:pPr>
            <a:endParaRPr lang="zh-CN" altLang="en-US"/>
          </a:p>
        </p:txBody>
      </p:sp>
      <p:sp>
        <p:nvSpPr>
          <p:cNvPr id="3" name="日期占位符 2"/>
          <p:cNvSpPr>
            <a:spLocks noGrp="1"/>
          </p:cNvSpPr>
          <p:nvPr>
            <p:ph type="dt" sz="quarter" idx="1"/>
          </p:nvPr>
        </p:nvSpPr>
        <p:spPr>
          <a:xfrm>
            <a:off x="4021138" y="0"/>
            <a:ext cx="3076575" cy="511175"/>
          </a:xfrm>
          <a:prstGeom prst="rect">
            <a:avLst/>
          </a:prstGeom>
        </p:spPr>
        <p:txBody>
          <a:bodyPr vert="horz" lIns="99048" tIns="49524" rIns="99048" bIns="49524" rtlCol="0"/>
          <a:lstStyle>
            <a:lvl1pPr algn="r">
              <a:defRPr sz="1300" smtClean="0">
                <a:latin typeface="Arial" panose="020B0604020202020204" pitchFamily="34" charset="0"/>
                <a:ea typeface="微软雅黑" panose="020B0503020204020204" pitchFamily="34" charset="-122"/>
              </a:defRPr>
            </a:lvl1pPr>
          </a:lstStyle>
          <a:p>
            <a:pPr>
              <a:defRPr/>
            </a:pPr>
            <a:fld id="{83A91915-E571-4570-80B3-E65B02A79A95}" type="datetimeFigureOut">
              <a:rPr lang="zh-CN" altLang="en-US"/>
              <a:t>2023/5/14</a:t>
            </a:fld>
            <a:endParaRPr lang="zh-CN" altLang="en-US" dirty="0"/>
          </a:p>
        </p:txBody>
      </p:sp>
      <p:sp>
        <p:nvSpPr>
          <p:cNvPr id="4" name="页脚占位符 3"/>
          <p:cNvSpPr>
            <a:spLocks noGrp="1"/>
          </p:cNvSpPr>
          <p:nvPr>
            <p:ph type="ftr" sz="quarter" idx="2"/>
          </p:nvPr>
        </p:nvSpPr>
        <p:spPr>
          <a:xfrm>
            <a:off x="0" y="9721850"/>
            <a:ext cx="3076575" cy="511175"/>
          </a:xfrm>
          <a:prstGeom prst="rect">
            <a:avLst/>
          </a:prstGeom>
        </p:spPr>
        <p:txBody>
          <a:bodyPr vert="horz" lIns="99048" tIns="49524" rIns="99048" bIns="49524" rtlCol="0" anchor="b"/>
          <a:lstStyle>
            <a:lvl1pPr algn="l">
              <a:defRPr sz="1300" dirty="0">
                <a:latin typeface="Arial" panose="020B0604020202020204" pitchFamily="34" charset="0"/>
                <a:ea typeface="微软雅黑" panose="020B0503020204020204" pitchFamily="34" charset="-122"/>
              </a:defRPr>
            </a:lvl1pPr>
          </a:lstStyle>
          <a:p>
            <a:pPr>
              <a:defRPr/>
            </a:pPr>
            <a:endParaRPr lang="zh-CN" altLang="en-US"/>
          </a:p>
        </p:txBody>
      </p:sp>
      <p:sp>
        <p:nvSpPr>
          <p:cNvPr id="5" name="灯片编号占位符 4"/>
          <p:cNvSpPr>
            <a:spLocks noGrp="1"/>
          </p:cNvSpPr>
          <p:nvPr>
            <p:ph type="sldNum" sz="quarter" idx="3"/>
          </p:nvPr>
        </p:nvSpPr>
        <p:spPr>
          <a:xfrm>
            <a:off x="4021138" y="9721850"/>
            <a:ext cx="3076575" cy="511175"/>
          </a:xfrm>
          <a:prstGeom prst="rect">
            <a:avLst/>
          </a:prstGeom>
        </p:spPr>
        <p:txBody>
          <a:bodyPr vert="horz" wrap="square" lIns="99048" tIns="49524" rIns="99048" bIns="49524" numCol="1" anchor="b" anchorCtr="0" compatLnSpc="1"/>
          <a:lstStyle>
            <a:lvl1pPr algn="r">
              <a:defRPr sz="1300">
                <a:ea typeface="微软雅黑" panose="020B0503020204020204" pitchFamily="34" charset="-122"/>
              </a:defRPr>
            </a:lvl1pPr>
          </a:lstStyle>
          <a:p>
            <a:fld id="{E0BB458E-555F-42C7-BDA8-CA9357AC47B4}" type="slidenum">
              <a:rPr lang="zh-CN" altLang="en-US"/>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hdr" sz="quarter"/>
          </p:nvPr>
        </p:nvSpPr>
        <p:spPr bwMode="auto">
          <a:xfrm>
            <a:off x="0" y="0"/>
            <a:ext cx="3076575" cy="511175"/>
          </a:xfrm>
          <a:prstGeom prst="rect">
            <a:avLst/>
          </a:prstGeom>
          <a:noFill/>
          <a:ln w="9525">
            <a:noFill/>
            <a:miter lim="800000"/>
          </a:ln>
          <a:effectLst/>
        </p:spPr>
        <p:txBody>
          <a:bodyPr vert="horz" wrap="square" lIns="99048" tIns="49524" rIns="99048" bIns="49524" numCol="1" anchor="t" anchorCtr="0" compatLnSpc="1"/>
          <a:lstStyle>
            <a:lvl1pPr algn="l">
              <a:defRPr sz="1300" dirty="0">
                <a:solidFill>
                  <a:schemeClr val="tx1"/>
                </a:solidFill>
                <a:latin typeface="Arial" panose="020B0604020202020204" pitchFamily="34" charset="0"/>
                <a:ea typeface="微软雅黑" panose="020B0503020204020204" pitchFamily="34" charset="-122"/>
              </a:defRPr>
            </a:lvl1pPr>
          </a:lstStyle>
          <a:p>
            <a:pPr>
              <a:defRPr/>
            </a:pPr>
            <a:endParaRPr lang="en-US" altLang="zh-CN"/>
          </a:p>
        </p:txBody>
      </p:sp>
      <p:sp>
        <p:nvSpPr>
          <p:cNvPr id="10243" name="Rectangle 3"/>
          <p:cNvSpPr>
            <a:spLocks noGrp="1" noChangeArrowheads="1"/>
          </p:cNvSpPr>
          <p:nvPr>
            <p:ph type="dt" idx="1"/>
          </p:nvPr>
        </p:nvSpPr>
        <p:spPr bwMode="auto">
          <a:xfrm>
            <a:off x="4021138" y="0"/>
            <a:ext cx="3076575" cy="511175"/>
          </a:xfrm>
          <a:prstGeom prst="rect">
            <a:avLst/>
          </a:prstGeom>
          <a:noFill/>
          <a:ln w="9525">
            <a:noFill/>
            <a:miter lim="800000"/>
          </a:ln>
          <a:effectLst/>
        </p:spPr>
        <p:txBody>
          <a:bodyPr vert="horz" wrap="square" lIns="99048" tIns="49524" rIns="99048" bIns="49524" numCol="1" anchor="t" anchorCtr="0" compatLnSpc="1"/>
          <a:lstStyle>
            <a:lvl1pPr algn="r">
              <a:defRPr sz="1300" dirty="0">
                <a:solidFill>
                  <a:schemeClr val="tx1"/>
                </a:solidFill>
                <a:latin typeface="Arial" panose="020B0604020202020204" pitchFamily="34" charset="0"/>
                <a:ea typeface="微软雅黑" panose="020B0503020204020204" pitchFamily="34" charset="-122"/>
              </a:defRPr>
            </a:lvl1pPr>
          </a:lstStyle>
          <a:p>
            <a:pPr>
              <a:defRPr/>
            </a:pPr>
            <a:endParaRPr lang="en-US" altLang="zh-CN"/>
          </a:p>
        </p:txBody>
      </p:sp>
      <p:sp>
        <p:nvSpPr>
          <p:cNvPr id="16388" name="Rectangle 4"/>
          <p:cNvSpPr>
            <a:spLocks noGrp="1" noRot="1" noChangeAspect="1" noChangeArrowheads="1" noTextEdit="1"/>
          </p:cNvSpPr>
          <p:nvPr>
            <p:ph type="sldImg" idx="2"/>
          </p:nvPr>
        </p:nvSpPr>
        <p:spPr bwMode="auto">
          <a:xfrm>
            <a:off x="992188" y="768350"/>
            <a:ext cx="5114925" cy="3836988"/>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10245" name="Rectangle 5"/>
          <p:cNvSpPr>
            <a:spLocks noGrp="1" noChangeArrowheads="1"/>
          </p:cNvSpPr>
          <p:nvPr>
            <p:ph type="body" sz="quarter" idx="3"/>
          </p:nvPr>
        </p:nvSpPr>
        <p:spPr bwMode="auto">
          <a:xfrm>
            <a:off x="709613" y="4860925"/>
            <a:ext cx="5680075" cy="4605338"/>
          </a:xfrm>
          <a:prstGeom prst="rect">
            <a:avLst/>
          </a:prstGeom>
          <a:noFill/>
          <a:ln w="9525">
            <a:noFill/>
            <a:miter lim="800000"/>
          </a:ln>
          <a:effectLst/>
        </p:spPr>
        <p:txBody>
          <a:bodyPr vert="horz" wrap="square" lIns="99048" tIns="49524" rIns="99048" bIns="49524" numCol="1" anchor="t" anchorCtr="0" compatLnSpc="1"/>
          <a:lstStyle/>
          <a:p>
            <a:pPr lvl="0"/>
            <a:r>
              <a:rPr lang="zh-CN" altLang="en-US" noProof="0" dirty="0"/>
              <a:t>单击此处编辑母版文本样式</a:t>
            </a:r>
          </a:p>
          <a:p>
            <a:pPr lvl="1"/>
            <a:r>
              <a:rPr lang="zh-CN" altLang="en-US" noProof="0" dirty="0"/>
              <a:t>第二级</a:t>
            </a:r>
          </a:p>
          <a:p>
            <a:pPr lvl="2"/>
            <a:r>
              <a:rPr lang="zh-CN" altLang="en-US" noProof="0" dirty="0"/>
              <a:t>第三级</a:t>
            </a:r>
          </a:p>
          <a:p>
            <a:pPr lvl="3"/>
            <a:r>
              <a:rPr lang="zh-CN" altLang="en-US" noProof="0" dirty="0"/>
              <a:t>第四级</a:t>
            </a:r>
          </a:p>
          <a:p>
            <a:pPr lvl="4"/>
            <a:r>
              <a:rPr lang="zh-CN" altLang="en-US" noProof="0" dirty="0"/>
              <a:t>第五级</a:t>
            </a:r>
          </a:p>
        </p:txBody>
      </p:sp>
      <p:sp>
        <p:nvSpPr>
          <p:cNvPr id="10246" name="Rectangle 6"/>
          <p:cNvSpPr>
            <a:spLocks noGrp="1" noChangeArrowheads="1"/>
          </p:cNvSpPr>
          <p:nvPr>
            <p:ph type="ftr" sz="quarter" idx="4"/>
          </p:nvPr>
        </p:nvSpPr>
        <p:spPr bwMode="auto">
          <a:xfrm>
            <a:off x="0" y="9721850"/>
            <a:ext cx="3076575" cy="511175"/>
          </a:xfrm>
          <a:prstGeom prst="rect">
            <a:avLst/>
          </a:prstGeom>
          <a:noFill/>
          <a:ln w="9525">
            <a:noFill/>
            <a:miter lim="800000"/>
          </a:ln>
          <a:effectLst/>
        </p:spPr>
        <p:txBody>
          <a:bodyPr vert="horz" wrap="square" lIns="99048" tIns="49524" rIns="99048" bIns="49524" numCol="1" anchor="b" anchorCtr="0" compatLnSpc="1"/>
          <a:lstStyle>
            <a:lvl1pPr algn="l">
              <a:defRPr sz="1300" dirty="0">
                <a:solidFill>
                  <a:schemeClr val="tx1"/>
                </a:solidFill>
                <a:latin typeface="Arial" panose="020B0604020202020204" pitchFamily="34" charset="0"/>
                <a:ea typeface="微软雅黑" panose="020B0503020204020204" pitchFamily="34" charset="-122"/>
              </a:defRPr>
            </a:lvl1pPr>
          </a:lstStyle>
          <a:p>
            <a:pPr>
              <a:defRPr/>
            </a:pPr>
            <a:endParaRPr lang="en-US" altLang="zh-CN"/>
          </a:p>
        </p:txBody>
      </p:sp>
      <p:sp>
        <p:nvSpPr>
          <p:cNvPr id="10247" name="Rectangle 7"/>
          <p:cNvSpPr>
            <a:spLocks noGrp="1" noChangeArrowheads="1"/>
          </p:cNvSpPr>
          <p:nvPr>
            <p:ph type="sldNum" sz="quarter" idx="5"/>
          </p:nvPr>
        </p:nvSpPr>
        <p:spPr bwMode="auto">
          <a:xfrm>
            <a:off x="4021138" y="9721850"/>
            <a:ext cx="3076575" cy="511175"/>
          </a:xfrm>
          <a:prstGeom prst="rect">
            <a:avLst/>
          </a:prstGeom>
          <a:noFill/>
          <a:ln w="9525">
            <a:noFill/>
            <a:miter lim="800000"/>
          </a:ln>
          <a:effectLst/>
        </p:spPr>
        <p:txBody>
          <a:bodyPr vert="horz" wrap="square" lIns="99048" tIns="49524" rIns="99048" bIns="49524" numCol="1" anchor="b" anchorCtr="0" compatLnSpc="1"/>
          <a:lstStyle>
            <a:lvl1pPr algn="r">
              <a:defRPr sz="1300">
                <a:solidFill>
                  <a:schemeClr val="tx1"/>
                </a:solidFill>
                <a:ea typeface="微软雅黑" panose="020B0503020204020204" pitchFamily="34" charset="-122"/>
              </a:defRPr>
            </a:lvl1pPr>
          </a:lstStyle>
          <a:p>
            <a:fld id="{0B48A77E-79FB-4BFF-B1F0-CFD29F30865E}" type="slidenum">
              <a:rPr lang="en-US" altLang="zh-CN"/>
              <a:t>‹#›</a:t>
            </a:fld>
            <a:endParaRPr lang="en-US" altLang="zh-CN"/>
          </a:p>
        </p:txBody>
      </p:sp>
    </p:spTree>
  </p:cSld>
  <p:clrMap bg1="lt1" tx1="dk1" bg2="lt2" tx2="dk2" accent1="accent1" accent2="accent2" accent3="accent3" accent4="accent4" accent5="accent5" accent6="accent6" hlink="hlink" folHlink="folHlink"/>
  <p:hf hdr="0" ftr="0"/>
  <p:notesStyle>
    <a:lvl1pPr algn="l" rtl="0" eaLnBrk="0" fontAlgn="base" hangingPunct="0">
      <a:spcBef>
        <a:spcPct val="30000"/>
      </a:spcBef>
      <a:spcAft>
        <a:spcPct val="0"/>
      </a:spcAft>
      <a:defRPr sz="1200" kern="1200">
        <a:solidFill>
          <a:schemeClr val="tx1"/>
        </a:solidFill>
        <a:latin typeface="Arial" panose="020B0604020202020204" pitchFamily="34" charset="0"/>
        <a:ea typeface="微软雅黑" panose="020B0503020204020204" pitchFamily="34"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微软雅黑" panose="020B0503020204020204" pitchFamily="34"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微软雅黑" panose="020B0503020204020204" pitchFamily="34"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微软雅黑" panose="020B0503020204020204" pitchFamily="34"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1</a:t>
            </a:fld>
            <a:endParaRPr lang="en-US" altLang="zh-CN"/>
          </a:p>
        </p:txBody>
      </p:sp>
      <p:sp>
        <p:nvSpPr>
          <p:cNvPr id="5" name="日期占位符 4">
            <a:extLst>
              <a:ext uri="{FF2B5EF4-FFF2-40B4-BE49-F238E27FC236}">
                <a16:creationId xmlns:a16="http://schemas.microsoft.com/office/drawing/2014/main" id="{5462F4B9-F0E5-76F2-07E4-96C60326BA2E}"/>
              </a:ext>
            </a:extLst>
          </p:cNvPr>
          <p:cNvSpPr>
            <a:spLocks noGrp="1"/>
          </p:cNvSpPr>
          <p:nvPr>
            <p:ph type="dt" idx="1"/>
          </p:nvPr>
        </p:nvSpPr>
        <p:spPr/>
        <p:txBody>
          <a:bodyPr/>
          <a:lstStyle/>
          <a:p>
            <a:pPr>
              <a:defRPr/>
            </a:pPr>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RAM</a:t>
            </a:r>
            <a:r>
              <a:rPr lang="zh-CN" altLang="en-US" dirty="0"/>
              <a:t>系统模型如下图所示，风险分数由主体威胁和主体对客体的期望威胁两部分组成。</a:t>
            </a:r>
          </a:p>
        </p:txBody>
      </p:sp>
      <p:sp>
        <p:nvSpPr>
          <p:cNvPr id="4" name="灯片编号占位符 3"/>
          <p:cNvSpPr>
            <a:spLocks noGrp="1"/>
          </p:cNvSpPr>
          <p:nvPr>
            <p:ph type="sldNum" sz="quarter" idx="5"/>
          </p:nvPr>
        </p:nvSpPr>
        <p:spPr/>
        <p:txBody>
          <a:bodyPr/>
          <a:lstStyle/>
          <a:p>
            <a:fld id="{0B48A77E-79FB-4BFF-B1F0-CFD29F30865E}" type="slidenum">
              <a:rPr lang="en-US" altLang="zh-CN" smtClean="0"/>
              <a:t>11</a:t>
            </a:fld>
            <a:endParaRPr lang="en-US" altLang="zh-CN"/>
          </a:p>
        </p:txBody>
      </p:sp>
      <p:sp>
        <p:nvSpPr>
          <p:cNvPr id="5" name="日期占位符 4">
            <a:extLst>
              <a:ext uri="{FF2B5EF4-FFF2-40B4-BE49-F238E27FC236}">
                <a16:creationId xmlns:a16="http://schemas.microsoft.com/office/drawing/2014/main" id="{0670F7AB-B916-C6BD-F897-9EE65E625806}"/>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10970804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RAM</a:t>
            </a:r>
            <a:r>
              <a:rPr lang="zh-CN" altLang="en-US" dirty="0"/>
              <a:t>系统模型如下图所示，风险分数由主体威胁和主体对客体的期望威胁两部分组成。</a:t>
            </a:r>
          </a:p>
        </p:txBody>
      </p:sp>
      <p:sp>
        <p:nvSpPr>
          <p:cNvPr id="4" name="灯片编号占位符 3"/>
          <p:cNvSpPr>
            <a:spLocks noGrp="1"/>
          </p:cNvSpPr>
          <p:nvPr>
            <p:ph type="sldNum" sz="quarter" idx="5"/>
          </p:nvPr>
        </p:nvSpPr>
        <p:spPr/>
        <p:txBody>
          <a:bodyPr/>
          <a:lstStyle/>
          <a:p>
            <a:fld id="{0B48A77E-79FB-4BFF-B1F0-CFD29F30865E}" type="slidenum">
              <a:rPr lang="en-US" altLang="zh-CN" smtClean="0"/>
              <a:t>12</a:t>
            </a:fld>
            <a:endParaRPr lang="en-US" altLang="zh-CN"/>
          </a:p>
        </p:txBody>
      </p:sp>
      <p:sp>
        <p:nvSpPr>
          <p:cNvPr id="5" name="日期占位符 4">
            <a:extLst>
              <a:ext uri="{FF2B5EF4-FFF2-40B4-BE49-F238E27FC236}">
                <a16:creationId xmlns:a16="http://schemas.microsoft.com/office/drawing/2014/main" id="{0670F7AB-B916-C6BD-F897-9EE65E625806}"/>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2458498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研究内容：</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zh-CN" sz="1200" kern="1200" dirty="0">
                <a:solidFill>
                  <a:schemeClr val="tx1"/>
                </a:solidFill>
                <a:effectLst/>
                <a:latin typeface="Arial" panose="020B0604020202020204" pitchFamily="34" charset="0"/>
                <a:ea typeface="微软雅黑" panose="020B0503020204020204" pitchFamily="34" charset="-122"/>
                <a:cs typeface="+mn-cs"/>
              </a:rPr>
              <a:t>本文实现了基于风险的</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访问控制原型系统，在此系统基础上实现了风险评估方法和隐私策略自适应方法，分别为雾节点提供风险评估和自适应生成隐私策略的功能，还添加了</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节点管理的功能。</a:t>
            </a:r>
            <a:endParaRPr lang="en-US" altLang="zh-CN" sz="1200" kern="1200" dirty="0">
              <a:solidFill>
                <a:schemeClr val="tx1"/>
              </a:solidFill>
              <a:effectLst/>
              <a:latin typeface="Arial" panose="020B0604020202020204" pitchFamily="34" charset="0"/>
              <a:ea typeface="微软雅黑" panose="020B0503020204020204" pitchFamily="34"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访问控制结构介绍：</a:t>
            </a:r>
            <a:endParaRPr lang="en-US" altLang="zh-CN" dirty="0"/>
          </a:p>
          <a:p>
            <a:r>
              <a:rPr lang="zh-CN" altLang="zh-CN" sz="1200" kern="1200" dirty="0">
                <a:solidFill>
                  <a:schemeClr val="tx1"/>
                </a:solidFill>
                <a:effectLst/>
                <a:latin typeface="Arial" panose="020B0604020202020204" pitchFamily="34" charset="0"/>
                <a:ea typeface="微软雅黑" panose="020B0503020204020204" pitchFamily="34" charset="-122"/>
                <a:cs typeface="+mn-cs"/>
              </a:rPr>
              <a:t>基于风险的</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访问控制系统主要包括三个组成部分，第一个部分为风险评估，根据主体信誉值、客体的安全属性和上下文来量化风险分数；第二个部分为隐私策自适应，通过文档分析和代码静态代码分析自适应生成基于风险的隐私策略；第三个部分为</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节点管理，可以删除或增加节点，并制定相应的访问控制策略。</a:t>
            </a:r>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13</a:t>
            </a:fld>
            <a:endParaRPr lang="en-US" altLang="zh-CN"/>
          </a:p>
        </p:txBody>
      </p:sp>
      <p:sp>
        <p:nvSpPr>
          <p:cNvPr id="5" name="日期占位符 4">
            <a:extLst>
              <a:ext uri="{FF2B5EF4-FFF2-40B4-BE49-F238E27FC236}">
                <a16:creationId xmlns:a16="http://schemas.microsoft.com/office/drawing/2014/main" id="{664EBBCD-047C-3D95-382A-2874F566C542}"/>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26244541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zh-CN" sz="1200" kern="1200" dirty="0">
                <a:solidFill>
                  <a:schemeClr val="tx1"/>
                </a:solidFill>
                <a:effectLst/>
                <a:latin typeface="Arial" panose="020B0604020202020204" pitchFamily="34" charset="0"/>
                <a:ea typeface="微软雅黑" panose="020B0503020204020204" pitchFamily="34" charset="-122"/>
                <a:cs typeface="+mn-cs"/>
              </a:rPr>
              <a:t>对于诚实主体，区间为</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(0, 0.40)</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；对于自私主体，区间为</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(0.40, 0.80)</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；对于恶意主体，区间为</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(0.80, 1.00)</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a:t>
            </a:r>
            <a:endParaRPr lang="zh-CN" altLang="en-US" dirty="0"/>
          </a:p>
        </p:txBody>
      </p:sp>
      <p:sp>
        <p:nvSpPr>
          <p:cNvPr id="4" name="灯片编号占位符 3"/>
          <p:cNvSpPr>
            <a:spLocks noGrp="1"/>
          </p:cNvSpPr>
          <p:nvPr>
            <p:ph type="sldNum" sz="quarter" idx="5"/>
          </p:nvPr>
        </p:nvSpPr>
        <p:spPr/>
        <p:txBody>
          <a:bodyPr/>
          <a:lstStyle/>
          <a:p>
            <a:fld id="{0B48A77E-79FB-4BFF-B1F0-CFD29F30865E}" type="slidenum">
              <a:rPr lang="en-US" altLang="zh-CN" smtClean="0"/>
              <a:t>14</a:t>
            </a:fld>
            <a:endParaRPr lang="en-US" altLang="zh-CN"/>
          </a:p>
        </p:txBody>
      </p:sp>
      <p:sp>
        <p:nvSpPr>
          <p:cNvPr id="5" name="日期占位符 4">
            <a:extLst>
              <a:ext uri="{FF2B5EF4-FFF2-40B4-BE49-F238E27FC236}">
                <a16:creationId xmlns:a16="http://schemas.microsoft.com/office/drawing/2014/main" id="{9531455F-D2A8-5779-81C1-FD35F1DDFF20}"/>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23497536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zh-CN" sz="1200" kern="1200" dirty="0">
                <a:solidFill>
                  <a:schemeClr val="tx1"/>
                </a:solidFill>
                <a:effectLst/>
                <a:latin typeface="Arial" panose="020B0604020202020204" pitchFamily="34" charset="0"/>
                <a:ea typeface="微软雅黑" panose="020B0503020204020204" pitchFamily="34" charset="-122"/>
                <a:cs typeface="+mn-cs"/>
              </a:rPr>
              <a:t>对于诚实主体，区间为</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(0, 0.40)</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；对于自私主体，区间为</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(0.40, 0.80)</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；对于恶意主体，区间为</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(0.80, 1.00)</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a:t>
            </a:r>
            <a:endParaRPr lang="zh-CN" altLang="en-US" dirty="0"/>
          </a:p>
        </p:txBody>
      </p:sp>
      <p:sp>
        <p:nvSpPr>
          <p:cNvPr id="4" name="灯片编号占位符 3"/>
          <p:cNvSpPr>
            <a:spLocks noGrp="1"/>
          </p:cNvSpPr>
          <p:nvPr>
            <p:ph type="sldNum" sz="quarter" idx="5"/>
          </p:nvPr>
        </p:nvSpPr>
        <p:spPr/>
        <p:txBody>
          <a:bodyPr/>
          <a:lstStyle/>
          <a:p>
            <a:fld id="{0B48A77E-79FB-4BFF-B1F0-CFD29F30865E}" type="slidenum">
              <a:rPr lang="en-US" altLang="zh-CN" smtClean="0"/>
              <a:t>15</a:t>
            </a:fld>
            <a:endParaRPr lang="en-US" altLang="zh-CN"/>
          </a:p>
        </p:txBody>
      </p:sp>
      <p:sp>
        <p:nvSpPr>
          <p:cNvPr id="5" name="日期占位符 4">
            <a:extLst>
              <a:ext uri="{FF2B5EF4-FFF2-40B4-BE49-F238E27FC236}">
                <a16:creationId xmlns:a16="http://schemas.microsoft.com/office/drawing/2014/main" id="{9531455F-D2A8-5779-81C1-FD35F1DDFF20}"/>
              </a:ext>
            </a:extLst>
          </p:cNvPr>
          <p:cNvSpPr>
            <a:spLocks noGrp="1"/>
          </p:cNvSpPr>
          <p:nvPr>
            <p:ph type="dt" idx="1"/>
          </p:nvPr>
        </p:nvSpPr>
        <p:spPr/>
        <p:txBody>
          <a:bodyPr/>
          <a:lstStyle/>
          <a:p>
            <a:pPr>
              <a:defRPr/>
            </a:pPr>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Arial" panose="020B0604020202020204" pitchFamily="34" charset="0"/>
              <a:ea typeface="微软雅黑" panose="020B0503020204020204" pitchFamily="34" charset="-122"/>
              <a:cs typeface="+mn-cs"/>
            </a:endParaRPr>
          </a:p>
        </p:txBody>
      </p:sp>
      <p:sp>
        <p:nvSpPr>
          <p:cNvPr id="4" name="灯片编号占位符 3"/>
          <p:cNvSpPr>
            <a:spLocks noGrp="1"/>
          </p:cNvSpPr>
          <p:nvPr>
            <p:ph type="sldNum" sz="quarter" idx="5"/>
          </p:nvPr>
        </p:nvSpPr>
        <p:spPr/>
        <p:txBody>
          <a:bodyPr/>
          <a:lstStyle/>
          <a:p>
            <a:fld id="{0B48A77E-79FB-4BFF-B1F0-CFD29F30865E}" type="slidenum">
              <a:rPr lang="en-US" altLang="zh-CN" smtClean="0"/>
              <a:t>16</a:t>
            </a:fld>
            <a:endParaRPr lang="en-US" altLang="zh-CN"/>
          </a:p>
        </p:txBody>
      </p:sp>
      <p:sp>
        <p:nvSpPr>
          <p:cNvPr id="5" name="日期占位符 4">
            <a:extLst>
              <a:ext uri="{FF2B5EF4-FFF2-40B4-BE49-F238E27FC236}">
                <a16:creationId xmlns:a16="http://schemas.microsoft.com/office/drawing/2014/main" id="{18E0BFDA-F4A0-028F-338E-A34BD2B23BE4}"/>
              </a:ext>
            </a:extLst>
          </p:cNvPr>
          <p:cNvSpPr>
            <a:spLocks noGrp="1"/>
          </p:cNvSpPr>
          <p:nvPr>
            <p:ph type="dt" idx="1"/>
          </p:nvPr>
        </p:nvSpPr>
        <p:spPr/>
        <p:txBody>
          <a:bodyPr/>
          <a:lstStyle/>
          <a:p>
            <a:pPr>
              <a:defRPr/>
            </a:pPr>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Arial" panose="020B0604020202020204" pitchFamily="34" charset="0"/>
              <a:ea typeface="微软雅黑" panose="020B0503020204020204" pitchFamily="34" charset="-122"/>
              <a:cs typeface="+mn-cs"/>
            </a:endParaRPr>
          </a:p>
        </p:txBody>
      </p:sp>
      <p:sp>
        <p:nvSpPr>
          <p:cNvPr id="4" name="灯片编号占位符 3"/>
          <p:cNvSpPr>
            <a:spLocks noGrp="1"/>
          </p:cNvSpPr>
          <p:nvPr>
            <p:ph type="sldNum" sz="quarter" idx="5"/>
          </p:nvPr>
        </p:nvSpPr>
        <p:spPr/>
        <p:txBody>
          <a:bodyPr/>
          <a:lstStyle/>
          <a:p>
            <a:fld id="{0B48A77E-79FB-4BFF-B1F0-CFD29F30865E}" type="slidenum">
              <a:rPr lang="en-US" altLang="zh-CN" smtClean="0"/>
              <a:t>17</a:t>
            </a:fld>
            <a:endParaRPr lang="en-US" altLang="zh-CN"/>
          </a:p>
        </p:txBody>
      </p:sp>
      <p:sp>
        <p:nvSpPr>
          <p:cNvPr id="5" name="日期占位符 4">
            <a:extLst>
              <a:ext uri="{FF2B5EF4-FFF2-40B4-BE49-F238E27FC236}">
                <a16:creationId xmlns:a16="http://schemas.microsoft.com/office/drawing/2014/main" id="{18E0BFDA-F4A0-028F-338E-A34BD2B23BE4}"/>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19576959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18</a:t>
            </a:fld>
            <a:endParaRPr lang="en-US" altLang="zh-CN"/>
          </a:p>
        </p:txBody>
      </p:sp>
      <p:sp>
        <p:nvSpPr>
          <p:cNvPr id="5" name="日期占位符 4">
            <a:extLst>
              <a:ext uri="{FF2B5EF4-FFF2-40B4-BE49-F238E27FC236}">
                <a16:creationId xmlns:a16="http://schemas.microsoft.com/office/drawing/2014/main" id="{50A35E0E-06E8-74BB-2285-D62468B392EF}"/>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42651367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研究内容：</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zh-CN" sz="1200" kern="1200" dirty="0">
                <a:solidFill>
                  <a:schemeClr val="tx1"/>
                </a:solidFill>
                <a:effectLst/>
                <a:latin typeface="Arial" panose="020B0604020202020204" pitchFamily="34" charset="0"/>
                <a:ea typeface="微软雅黑" panose="020B0503020204020204" pitchFamily="34" charset="-122"/>
                <a:cs typeface="+mn-cs"/>
              </a:rPr>
              <a:t>本文实现了基于风险的</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访问控制原型系统，在此系统基础上实现了风险评估方法和隐私策略自适应方法，分别为雾节点提供风险评估和自适应生成隐私策略的功能，还添加了</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节点管理的功能。</a:t>
            </a:r>
            <a:endParaRPr lang="en-US" altLang="zh-CN" sz="1200" kern="1200" dirty="0">
              <a:solidFill>
                <a:schemeClr val="tx1"/>
              </a:solidFill>
              <a:effectLst/>
              <a:latin typeface="Arial" panose="020B0604020202020204" pitchFamily="34" charset="0"/>
              <a:ea typeface="微软雅黑" panose="020B0503020204020204" pitchFamily="34"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访问控制结构介绍：</a:t>
            </a:r>
            <a:endParaRPr lang="en-US" altLang="zh-CN" dirty="0"/>
          </a:p>
          <a:p>
            <a:r>
              <a:rPr lang="zh-CN" altLang="zh-CN" sz="1200" kern="1200" dirty="0">
                <a:solidFill>
                  <a:schemeClr val="tx1"/>
                </a:solidFill>
                <a:effectLst/>
                <a:latin typeface="Arial" panose="020B0604020202020204" pitchFamily="34" charset="0"/>
                <a:ea typeface="微软雅黑" panose="020B0503020204020204" pitchFamily="34" charset="-122"/>
                <a:cs typeface="+mn-cs"/>
              </a:rPr>
              <a:t>基于风险的</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访问控制系统主要包括三个组成部分，第一个部分为风险评估，根据主体信誉值、客体的安全属性和上下文来量化风险分数；第二个部分为隐私策自适应，通过文档分析和代码静态代码分析自适应生成基于风险的隐私策略；第三个部分为</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节点管理，可以删除或增加节点，并制定相应的访问控制策略。</a:t>
            </a:r>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19</a:t>
            </a:fld>
            <a:endParaRPr lang="en-US" altLang="zh-CN"/>
          </a:p>
        </p:txBody>
      </p:sp>
    </p:spTree>
    <p:extLst>
      <p:ext uri="{BB962C8B-B14F-4D97-AF65-F5344CB8AC3E}">
        <p14:creationId xmlns:p14="http://schemas.microsoft.com/office/powerpoint/2010/main" val="34738588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20</a:t>
            </a:fld>
            <a:endParaRPr lang="en-US" altLang="zh-CN"/>
          </a:p>
        </p:txBody>
      </p:sp>
      <p:sp>
        <p:nvSpPr>
          <p:cNvPr id="5" name="日期占位符 4">
            <a:extLst>
              <a:ext uri="{FF2B5EF4-FFF2-40B4-BE49-F238E27FC236}">
                <a16:creationId xmlns:a16="http://schemas.microsoft.com/office/drawing/2014/main" id="{814DA0A2-4CCC-87FE-ADDD-396881CCBB19}"/>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4228712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2</a:t>
            </a:fld>
            <a:endParaRPr lang="en-US" altLang="zh-CN"/>
          </a:p>
        </p:txBody>
      </p:sp>
      <p:sp>
        <p:nvSpPr>
          <p:cNvPr id="5" name="日期占位符 4">
            <a:extLst>
              <a:ext uri="{FF2B5EF4-FFF2-40B4-BE49-F238E27FC236}">
                <a16:creationId xmlns:a16="http://schemas.microsoft.com/office/drawing/2014/main" id="{D34FB944-75AD-6512-920C-BECD1FA42349}"/>
              </a:ext>
            </a:extLst>
          </p:cNvPr>
          <p:cNvSpPr>
            <a:spLocks noGrp="1"/>
          </p:cNvSpPr>
          <p:nvPr>
            <p:ph type="dt" idx="1"/>
          </p:nvPr>
        </p:nvSpPr>
        <p:spPr/>
        <p:txBody>
          <a:bodyPr/>
          <a:lstStyle/>
          <a:p>
            <a:pPr>
              <a:defRPr/>
            </a:pPr>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21</a:t>
            </a:fld>
            <a:endParaRPr lang="en-US" altLang="zh-CN"/>
          </a:p>
        </p:txBody>
      </p:sp>
      <p:sp>
        <p:nvSpPr>
          <p:cNvPr id="5" name="日期占位符 4">
            <a:extLst>
              <a:ext uri="{FF2B5EF4-FFF2-40B4-BE49-F238E27FC236}">
                <a16:creationId xmlns:a16="http://schemas.microsoft.com/office/drawing/2014/main" id="{814DA0A2-4CCC-87FE-ADDD-396881CCBB19}"/>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9818874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22</a:t>
            </a:fld>
            <a:endParaRPr lang="en-US" altLang="zh-CN"/>
          </a:p>
        </p:txBody>
      </p:sp>
      <p:sp>
        <p:nvSpPr>
          <p:cNvPr id="5" name="日期占位符 4">
            <a:extLst>
              <a:ext uri="{FF2B5EF4-FFF2-40B4-BE49-F238E27FC236}">
                <a16:creationId xmlns:a16="http://schemas.microsoft.com/office/drawing/2014/main" id="{814DA0A2-4CCC-87FE-ADDD-396881CCBB19}"/>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12078707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23</a:t>
            </a:fld>
            <a:endParaRPr lang="en-US" altLang="zh-CN"/>
          </a:p>
        </p:txBody>
      </p:sp>
      <p:sp>
        <p:nvSpPr>
          <p:cNvPr id="5" name="日期占位符 4">
            <a:extLst>
              <a:ext uri="{FF2B5EF4-FFF2-40B4-BE49-F238E27FC236}">
                <a16:creationId xmlns:a16="http://schemas.microsoft.com/office/drawing/2014/main" id="{814DA0A2-4CCC-87FE-ADDD-396881CCBB19}"/>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32210877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24</a:t>
            </a:fld>
            <a:endParaRPr lang="en-US" altLang="zh-CN"/>
          </a:p>
        </p:txBody>
      </p:sp>
      <p:sp>
        <p:nvSpPr>
          <p:cNvPr id="5" name="日期占位符 4">
            <a:extLst>
              <a:ext uri="{FF2B5EF4-FFF2-40B4-BE49-F238E27FC236}">
                <a16:creationId xmlns:a16="http://schemas.microsoft.com/office/drawing/2014/main" id="{814DA0A2-4CCC-87FE-ADDD-396881CCBB19}"/>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18357220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25</a:t>
            </a:fld>
            <a:endParaRPr lang="en-US" altLang="zh-CN"/>
          </a:p>
        </p:txBody>
      </p:sp>
      <p:sp>
        <p:nvSpPr>
          <p:cNvPr id="5" name="日期占位符 4">
            <a:extLst>
              <a:ext uri="{FF2B5EF4-FFF2-40B4-BE49-F238E27FC236}">
                <a16:creationId xmlns:a16="http://schemas.microsoft.com/office/drawing/2014/main" id="{621B4795-B4EE-5B4E-FF50-A58F1B063EE2}"/>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37008023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27</a:t>
            </a:fld>
            <a:endParaRPr lang="en-US" altLang="zh-CN"/>
          </a:p>
        </p:txBody>
      </p:sp>
      <p:sp>
        <p:nvSpPr>
          <p:cNvPr id="5" name="日期占位符 4">
            <a:extLst>
              <a:ext uri="{FF2B5EF4-FFF2-40B4-BE49-F238E27FC236}">
                <a16:creationId xmlns:a16="http://schemas.microsoft.com/office/drawing/2014/main" id="{49DD47FE-BE48-A461-EEA5-4FE81A120ED9}"/>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1084598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研究背景</a:t>
            </a:r>
            <a:r>
              <a:rPr lang="zh-CN" altLang="en-US" dirty="0">
                <a:sym typeface="Wingdings" panose="05000000000000000000" pitchFamily="2" charset="2"/>
              </a:rPr>
              <a:t>：</a:t>
            </a:r>
            <a:endParaRPr lang="en-US" altLang="zh-CN" dirty="0">
              <a:sym typeface="Wingdings" panose="05000000000000000000" pitchFamily="2" charset="2"/>
            </a:endParaRPr>
          </a:p>
          <a:p>
            <a:r>
              <a:rPr lang="zh-CN" altLang="en-US" dirty="0">
                <a:sym typeface="Wingdings" panose="05000000000000000000" pitchFamily="2" charset="2"/>
              </a:rPr>
              <a:t>（</a:t>
            </a:r>
            <a:r>
              <a:rPr lang="en-US" altLang="zh-CN" dirty="0">
                <a:sym typeface="Wingdings" panose="05000000000000000000" pitchFamily="2" charset="2"/>
              </a:rPr>
              <a:t>1</a:t>
            </a:r>
            <a:r>
              <a:rPr lang="zh-CN" altLang="en-US" dirty="0">
                <a:sym typeface="Wingdings" panose="05000000000000000000" pitchFamily="2" charset="2"/>
              </a:rPr>
              <a:t>）</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云计算</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不易</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实时处理来自边缘设备的数据，容易发生传输负载、网络延迟和用户隐私数据泄露等问题。为了满足环境需求，数据将被迁移到雾计算环境中。</a:t>
            </a:r>
            <a:endParaRPr lang="en-US" altLang="zh-CN" sz="1200" kern="1200" dirty="0">
              <a:solidFill>
                <a:schemeClr val="tx1"/>
              </a:solidFill>
              <a:effectLst/>
              <a:latin typeface="Arial" panose="020B0604020202020204" pitchFamily="34" charset="0"/>
              <a:ea typeface="微软雅黑" panose="020B0503020204020204" pitchFamily="34" charset="-122"/>
              <a:cs typeface="+mn-cs"/>
            </a:endParaRPr>
          </a:p>
          <a:p>
            <a:r>
              <a:rPr lang="zh-CN" altLang="en-US" dirty="0"/>
              <a:t>（</a:t>
            </a:r>
            <a:r>
              <a:rPr lang="en-US" altLang="zh-CN" dirty="0"/>
              <a:t>2</a:t>
            </a:r>
            <a:r>
              <a:rPr lang="zh-CN" altLang="en-US" dirty="0"/>
              <a:t>）</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在传统的访问控制系统中，例如基于角色的访问控制或基于属性的访问控制，当雾节点恶意访问用户隐私数据时，管理员手动修改访问控制策略。但是，雾计算是一种协同的计算环境，被盗的隐私数据可能会泄露给其它所有的雾节点，雾节点之间需要知道收集的个人信息。因此，雾节点的访问权限需要被自动修改，还需要自适应生成雾节点的隐私策略。</a:t>
            </a:r>
            <a:endParaRPr lang="en-US" altLang="zh-CN" sz="1200" kern="1200" dirty="0">
              <a:solidFill>
                <a:schemeClr val="tx1"/>
              </a:solidFill>
              <a:effectLst/>
              <a:latin typeface="Arial" panose="020B0604020202020204" pitchFamily="34" charset="0"/>
              <a:ea typeface="微软雅黑" panose="020B0503020204020204" pitchFamily="34" charset="-122"/>
              <a:cs typeface="+mn-cs"/>
            </a:endParaRPr>
          </a:p>
          <a:p>
            <a:r>
              <a:rPr lang="zh-CN" altLang="en-US" sz="1200" kern="1200" dirty="0">
                <a:solidFill>
                  <a:schemeClr val="tx1"/>
                </a:solidFill>
                <a:effectLst/>
                <a:latin typeface="Arial" panose="020B0604020202020204" pitchFamily="34" charset="0"/>
                <a:ea typeface="微软雅黑" panose="020B0503020204020204" pitchFamily="34" charset="-122"/>
                <a:cs typeface="+mn-cs"/>
              </a:rPr>
              <a:t>由上述背景本文提出了雾计算下基于风险的</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访问控制模型，</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通过</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调用</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风险评估模型计算风险</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分数，最终策略决定节点根据风险分数判定是否允许用户访问资源。</a:t>
            </a:r>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3</a:t>
            </a:fld>
            <a:endParaRPr lang="en-US" altLang="zh-CN"/>
          </a:p>
        </p:txBody>
      </p:sp>
      <p:sp>
        <p:nvSpPr>
          <p:cNvPr id="5" name="日期占位符 4">
            <a:extLst>
              <a:ext uri="{FF2B5EF4-FFF2-40B4-BE49-F238E27FC236}">
                <a16:creationId xmlns:a16="http://schemas.microsoft.com/office/drawing/2014/main" id="{4E294AAC-3E97-D9F2-9D5E-2D2B0375EAA0}"/>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6412935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4</a:t>
            </a:fld>
            <a:endParaRPr lang="en-US" altLang="zh-CN"/>
          </a:p>
        </p:txBody>
      </p:sp>
      <p:sp>
        <p:nvSpPr>
          <p:cNvPr id="5" name="日期占位符 4">
            <a:extLst>
              <a:ext uri="{FF2B5EF4-FFF2-40B4-BE49-F238E27FC236}">
                <a16:creationId xmlns:a16="http://schemas.microsoft.com/office/drawing/2014/main" id="{E6D58E50-A915-5411-DE75-394908BA73F7}"/>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2038918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kern="1200" dirty="0">
                <a:solidFill>
                  <a:schemeClr val="tx1"/>
                </a:solidFill>
                <a:effectLst/>
                <a:latin typeface="Arial" panose="020B0604020202020204" pitchFamily="34" charset="0"/>
                <a:ea typeface="微软雅黑" panose="020B0503020204020204" pitchFamily="34" charset="-122"/>
                <a:cs typeface="+mn-cs"/>
              </a:rPr>
              <a:t>研究内容：</a:t>
            </a:r>
            <a:endParaRPr lang="en-US" altLang="zh-CN" sz="1200" kern="1200" dirty="0">
              <a:solidFill>
                <a:schemeClr val="tx1"/>
              </a:solidFill>
              <a:effectLst/>
              <a:latin typeface="Arial" panose="020B0604020202020204" pitchFamily="34" charset="0"/>
              <a:ea typeface="微软雅黑" panose="020B0503020204020204" pitchFamily="34"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zh-CN" sz="1200" kern="1200" dirty="0">
                <a:solidFill>
                  <a:schemeClr val="tx1"/>
                </a:solidFill>
                <a:effectLst/>
                <a:latin typeface="Arial" panose="020B0604020202020204" pitchFamily="34" charset="0"/>
                <a:ea typeface="微软雅黑" panose="020B0503020204020204" pitchFamily="34" charset="-122"/>
                <a:cs typeface="+mn-cs"/>
              </a:rPr>
              <a:t>本文提出了</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雾计算下</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基于风险的</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访问控制模型</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在此模型基础上提出了一个新的风险评估方法，包含主体威胁和主体对客体的期望威胁</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。该方法根据主体信誉值、客体安全属性和上下文进行风险评估，提高了评估结果的准确性</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kern="1200" dirty="0">
                <a:solidFill>
                  <a:schemeClr val="tx1"/>
                </a:solidFill>
                <a:effectLst/>
                <a:latin typeface="Arial" panose="020B0604020202020204" pitchFamily="34" charset="0"/>
                <a:ea typeface="微软雅黑" panose="020B0503020204020204" pitchFamily="34" charset="-122"/>
                <a:cs typeface="+mn-cs"/>
              </a:rPr>
              <a:t>RAM</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计算模型介绍：</a:t>
            </a:r>
            <a:endParaRPr lang="en-US" altLang="zh-CN" sz="1200" kern="1200" dirty="0">
              <a:solidFill>
                <a:schemeClr val="tx1"/>
              </a:solidFill>
              <a:effectLst/>
              <a:latin typeface="Arial" panose="020B0604020202020204" pitchFamily="34" charset="0"/>
              <a:ea typeface="微软雅黑" panose="020B0503020204020204" pitchFamily="34"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kern="1200" dirty="0">
                <a:solidFill>
                  <a:schemeClr val="tx1"/>
                </a:solidFill>
                <a:effectLst/>
                <a:latin typeface="Arial" panose="020B0604020202020204" pitchFamily="34" charset="0"/>
                <a:ea typeface="微软雅黑" panose="020B0503020204020204" pitchFamily="34" charset="-122"/>
                <a:cs typeface="+mn-cs"/>
              </a:rPr>
              <a:t>下面</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使用树形图描述了</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RAM</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计算</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模型</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通过左子树可以计算出主体威胁</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ST,</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通过右子树可以计算出主体对客体的期望威胁</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ETO</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a:t>
            </a:r>
          </a:p>
        </p:txBody>
      </p:sp>
      <p:sp>
        <p:nvSpPr>
          <p:cNvPr id="4" name="灯片编号占位符 3"/>
          <p:cNvSpPr>
            <a:spLocks noGrp="1"/>
          </p:cNvSpPr>
          <p:nvPr>
            <p:ph type="sldNum" sz="quarter" idx="5"/>
          </p:nvPr>
        </p:nvSpPr>
        <p:spPr/>
        <p:txBody>
          <a:bodyPr/>
          <a:lstStyle/>
          <a:p>
            <a:fld id="{0B48A77E-79FB-4BFF-B1F0-CFD29F30865E}" type="slidenum">
              <a:rPr lang="en-US" altLang="zh-CN" smtClean="0"/>
              <a:t>5</a:t>
            </a:fld>
            <a:endParaRPr lang="en-US" altLang="zh-CN"/>
          </a:p>
        </p:txBody>
      </p:sp>
      <p:sp>
        <p:nvSpPr>
          <p:cNvPr id="5" name="日期占位符 4">
            <a:extLst>
              <a:ext uri="{FF2B5EF4-FFF2-40B4-BE49-F238E27FC236}">
                <a16:creationId xmlns:a16="http://schemas.microsoft.com/office/drawing/2014/main" id="{E4B8FE7A-BAC1-1204-9DFA-D4D683DEE472}"/>
              </a:ext>
            </a:extLst>
          </p:cNvPr>
          <p:cNvSpPr>
            <a:spLocks noGrp="1"/>
          </p:cNvSpPr>
          <p:nvPr>
            <p:ph type="dt" idx="1"/>
          </p:nvPr>
        </p:nvSpPr>
        <p:spPr/>
        <p:txBody>
          <a:bodyPr/>
          <a:lstStyle/>
          <a:p>
            <a:pPr>
              <a:defRPr/>
            </a:pPr>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7</a:t>
            </a:fld>
            <a:endParaRPr lang="en-US" altLang="zh-CN"/>
          </a:p>
        </p:txBody>
      </p:sp>
      <p:sp>
        <p:nvSpPr>
          <p:cNvPr id="5" name="日期占位符 4">
            <a:extLst>
              <a:ext uri="{FF2B5EF4-FFF2-40B4-BE49-F238E27FC236}">
                <a16:creationId xmlns:a16="http://schemas.microsoft.com/office/drawing/2014/main" id="{F605F308-D27E-86C2-D8C7-BFCF92DB34AC}"/>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348753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研究内容：</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zh-CN" sz="1200" kern="1200" dirty="0">
                <a:solidFill>
                  <a:schemeClr val="tx1"/>
                </a:solidFill>
                <a:effectLst/>
                <a:latin typeface="Arial" panose="020B0604020202020204" pitchFamily="34" charset="0"/>
                <a:ea typeface="微软雅黑" panose="020B0503020204020204" pitchFamily="34" charset="-122"/>
                <a:cs typeface="+mn-cs"/>
              </a:rPr>
              <a:t>在基于风险的</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XACML</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访问控制模型下，本文提出了一个可以为雾节点自适应生成隐私策略的新方法。该方法利用文档分析自动将</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API</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映射到个人信息，并静态分析每一个雾节点行为，提取调用敏感</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API</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的上下文信息，最终基于风险构建正确和可读的隐私策略。</a:t>
            </a:r>
            <a:endParaRPr lang="en-US" altLang="zh-CN" sz="1200" kern="1200" dirty="0">
              <a:solidFill>
                <a:schemeClr val="tx1"/>
              </a:solidFill>
              <a:effectLst/>
              <a:latin typeface="Arial" panose="020B0604020202020204" pitchFamily="34" charset="0"/>
              <a:ea typeface="微软雅黑" panose="020B0503020204020204" pitchFamily="34"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R2PA</a:t>
            </a:r>
            <a:r>
              <a:rPr lang="zh-CN" altLang="en-US" dirty="0"/>
              <a:t>的介绍：</a:t>
            </a:r>
            <a:endParaRPr lang="en-US" altLang="zh-CN" dirty="0"/>
          </a:p>
          <a:p>
            <a:r>
              <a:rPr lang="en-US" altLang="zh-CN" sz="1200" kern="1200" dirty="0">
                <a:solidFill>
                  <a:schemeClr val="tx1"/>
                </a:solidFill>
                <a:effectLst/>
                <a:latin typeface="Arial" panose="020B0604020202020204" pitchFamily="34" charset="0"/>
                <a:ea typeface="微软雅黑" panose="020B0503020204020204" pitchFamily="34" charset="-122"/>
                <a:cs typeface="+mn-cs"/>
              </a:rPr>
              <a:t>R2PA</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由三个模块组成，如</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下图所示</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a:t>
            </a:r>
          </a:p>
          <a:p>
            <a:pPr lvl="0"/>
            <a:r>
              <a:rPr lang="zh-CN" altLang="en-US" sz="1200" kern="1200" dirty="0">
                <a:solidFill>
                  <a:schemeClr val="tx1"/>
                </a:solidFill>
                <a:effectLst/>
                <a:latin typeface="Arial" panose="020B0604020202020204" pitchFamily="34" charset="0"/>
                <a:ea typeface="微软雅黑" panose="020B0503020204020204" pitchFamily="34" charset="-122"/>
                <a:cs typeface="+mn-cs"/>
              </a:rPr>
              <a:t>（</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1</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文档分析</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模块可以</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利用信息提取</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技术</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自动识别</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API</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使用的个人信息。</a:t>
            </a:r>
          </a:p>
          <a:p>
            <a:pPr lvl="0"/>
            <a:r>
              <a:rPr lang="zh-CN" altLang="en-US" sz="1200" kern="1200" dirty="0">
                <a:solidFill>
                  <a:schemeClr val="tx1"/>
                </a:solidFill>
                <a:effectLst/>
                <a:latin typeface="Arial" panose="020B0604020202020204" pitchFamily="34" charset="0"/>
                <a:ea typeface="微软雅黑" panose="020B0503020204020204" pitchFamily="34" charset="-122"/>
                <a:cs typeface="+mn-cs"/>
              </a:rPr>
              <a:t>（</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2</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代码静态分析模块通过执行四个步骤来分析应用程序</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，提取调用敏感</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API</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的上下文信息。</a:t>
            </a:r>
            <a:endParaRPr lang="en-US" altLang="zh-CN" sz="1200" kern="1200" dirty="0">
              <a:solidFill>
                <a:schemeClr val="tx1"/>
              </a:solidFill>
              <a:effectLst/>
              <a:latin typeface="Arial" panose="020B0604020202020204" pitchFamily="34" charset="0"/>
              <a:ea typeface="微软雅黑" panose="020B0503020204020204" pitchFamily="34" charset="-122"/>
              <a:cs typeface="+mn-cs"/>
            </a:endParaRPr>
          </a:p>
          <a:p>
            <a:pPr lvl="0"/>
            <a:r>
              <a:rPr lang="zh-CN" altLang="en-US" sz="1200" kern="1200" dirty="0">
                <a:solidFill>
                  <a:schemeClr val="tx1"/>
                </a:solidFill>
                <a:effectLst/>
                <a:latin typeface="Arial" panose="020B0604020202020204" pitchFamily="34" charset="0"/>
                <a:ea typeface="微软雅黑" panose="020B0503020204020204" pitchFamily="34" charset="-122"/>
                <a:cs typeface="+mn-cs"/>
              </a:rPr>
              <a:t>（</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3</a:t>
            </a:r>
            <a:r>
              <a:rPr lang="zh-CN" altLang="en-US" sz="1200" kern="1200" dirty="0">
                <a:solidFill>
                  <a:schemeClr val="tx1"/>
                </a:solidFill>
                <a:effectLst/>
                <a:latin typeface="Arial" panose="020B0604020202020204" pitchFamily="34" charset="0"/>
                <a:ea typeface="微软雅黑" panose="020B0503020204020204" pitchFamily="34" charset="-122"/>
                <a:cs typeface="+mn-cs"/>
              </a:rPr>
              <a:t>）</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隐私策略自适应模块调用</a:t>
            </a:r>
            <a:r>
              <a:rPr lang="en-US" altLang="zh-CN" sz="1200" kern="1200" dirty="0">
                <a:solidFill>
                  <a:schemeClr val="tx1"/>
                </a:solidFill>
                <a:effectLst/>
                <a:latin typeface="Arial" panose="020B0604020202020204" pitchFamily="34" charset="0"/>
                <a:ea typeface="微软雅黑" panose="020B0503020204020204" pitchFamily="34" charset="-122"/>
                <a:cs typeface="+mn-cs"/>
              </a:rPr>
              <a:t>RAM</a:t>
            </a:r>
            <a:r>
              <a:rPr lang="zh-CN" altLang="zh-CN" sz="1200" kern="1200" dirty="0">
                <a:solidFill>
                  <a:schemeClr val="tx1"/>
                </a:solidFill>
                <a:effectLst/>
                <a:latin typeface="Arial" panose="020B0604020202020204" pitchFamily="34" charset="0"/>
                <a:ea typeface="微软雅黑" panose="020B0503020204020204" pitchFamily="34" charset="-122"/>
                <a:cs typeface="+mn-cs"/>
              </a:rPr>
              <a:t>自适应生成基于雾节点风险分数的隐私策略。</a:t>
            </a:r>
          </a:p>
          <a:p>
            <a:endParaRPr lang="zh-CN" altLang="en-US" dirty="0"/>
          </a:p>
        </p:txBody>
      </p:sp>
      <p:sp>
        <p:nvSpPr>
          <p:cNvPr id="4" name="灯片编号占位符 3"/>
          <p:cNvSpPr>
            <a:spLocks noGrp="1"/>
          </p:cNvSpPr>
          <p:nvPr>
            <p:ph type="sldNum" sz="quarter" idx="5"/>
          </p:nvPr>
        </p:nvSpPr>
        <p:spPr/>
        <p:txBody>
          <a:bodyPr/>
          <a:lstStyle/>
          <a:p>
            <a:fld id="{0B48A77E-79FB-4BFF-B1F0-CFD29F30865E}" type="slidenum">
              <a:rPr lang="en-US" altLang="zh-CN" smtClean="0"/>
              <a:t>8</a:t>
            </a:fld>
            <a:endParaRPr lang="en-US" altLang="zh-CN"/>
          </a:p>
        </p:txBody>
      </p:sp>
      <p:sp>
        <p:nvSpPr>
          <p:cNvPr id="5" name="日期占位符 4">
            <a:extLst>
              <a:ext uri="{FF2B5EF4-FFF2-40B4-BE49-F238E27FC236}">
                <a16:creationId xmlns:a16="http://schemas.microsoft.com/office/drawing/2014/main" id="{13F6C353-5CFB-7296-35D0-223A2BDB2ABB}"/>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3931884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RAM</a:t>
            </a:r>
            <a:r>
              <a:rPr lang="zh-CN" altLang="en-US" dirty="0"/>
              <a:t>系统模型如下图所示，风险分数由主体威胁和主体对客体的期望威胁两部分组成。</a:t>
            </a:r>
          </a:p>
        </p:txBody>
      </p:sp>
      <p:sp>
        <p:nvSpPr>
          <p:cNvPr id="4" name="灯片编号占位符 3"/>
          <p:cNvSpPr>
            <a:spLocks noGrp="1"/>
          </p:cNvSpPr>
          <p:nvPr>
            <p:ph type="sldNum" sz="quarter" idx="5"/>
          </p:nvPr>
        </p:nvSpPr>
        <p:spPr/>
        <p:txBody>
          <a:bodyPr/>
          <a:lstStyle/>
          <a:p>
            <a:fld id="{0B48A77E-79FB-4BFF-B1F0-CFD29F30865E}" type="slidenum">
              <a:rPr lang="en-US" altLang="zh-CN" smtClean="0"/>
              <a:t>9</a:t>
            </a:fld>
            <a:endParaRPr lang="en-US" altLang="zh-CN"/>
          </a:p>
        </p:txBody>
      </p:sp>
      <p:sp>
        <p:nvSpPr>
          <p:cNvPr id="5" name="日期占位符 4">
            <a:extLst>
              <a:ext uri="{FF2B5EF4-FFF2-40B4-BE49-F238E27FC236}">
                <a16:creationId xmlns:a16="http://schemas.microsoft.com/office/drawing/2014/main" id="{0670F7AB-B916-C6BD-F897-9EE65E625806}"/>
              </a:ext>
            </a:extLst>
          </p:cNvPr>
          <p:cNvSpPr>
            <a:spLocks noGrp="1"/>
          </p:cNvSpPr>
          <p:nvPr>
            <p:ph type="dt" idx="1"/>
          </p:nvPr>
        </p:nvSpPr>
        <p:spPr/>
        <p:txBody>
          <a:bodyPr/>
          <a:lstStyle/>
          <a:p>
            <a:pPr>
              <a:defRPr/>
            </a:pPr>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RAM</a:t>
            </a:r>
            <a:r>
              <a:rPr lang="zh-CN" altLang="en-US" dirty="0"/>
              <a:t>系统模型如下图所示，风险分数由主体威胁和主体对客体的期望威胁两部分组成。</a:t>
            </a:r>
          </a:p>
        </p:txBody>
      </p:sp>
      <p:sp>
        <p:nvSpPr>
          <p:cNvPr id="4" name="灯片编号占位符 3"/>
          <p:cNvSpPr>
            <a:spLocks noGrp="1"/>
          </p:cNvSpPr>
          <p:nvPr>
            <p:ph type="sldNum" sz="quarter" idx="5"/>
          </p:nvPr>
        </p:nvSpPr>
        <p:spPr/>
        <p:txBody>
          <a:bodyPr/>
          <a:lstStyle/>
          <a:p>
            <a:fld id="{0B48A77E-79FB-4BFF-B1F0-CFD29F30865E}" type="slidenum">
              <a:rPr lang="en-US" altLang="zh-CN" smtClean="0"/>
              <a:t>10</a:t>
            </a:fld>
            <a:endParaRPr lang="en-US" altLang="zh-CN"/>
          </a:p>
        </p:txBody>
      </p:sp>
      <p:sp>
        <p:nvSpPr>
          <p:cNvPr id="5" name="日期占位符 4">
            <a:extLst>
              <a:ext uri="{FF2B5EF4-FFF2-40B4-BE49-F238E27FC236}">
                <a16:creationId xmlns:a16="http://schemas.microsoft.com/office/drawing/2014/main" id="{0670F7AB-B916-C6BD-F897-9EE65E625806}"/>
              </a:ext>
            </a:extLst>
          </p:cNvPr>
          <p:cNvSpPr>
            <a:spLocks noGrp="1"/>
          </p:cNvSpPr>
          <p:nvPr>
            <p:ph type="dt" idx="1"/>
          </p:nvPr>
        </p:nvSpPr>
        <p:spPr/>
        <p:txBody>
          <a:bodyPr/>
          <a:lstStyle/>
          <a:p>
            <a:pPr>
              <a:defRPr/>
            </a:pPr>
            <a:endParaRPr lang="en-US" altLang="zh-CN"/>
          </a:p>
        </p:txBody>
      </p:sp>
    </p:spTree>
    <p:extLst>
      <p:ext uri="{BB962C8B-B14F-4D97-AF65-F5344CB8AC3E}">
        <p14:creationId xmlns:p14="http://schemas.microsoft.com/office/powerpoint/2010/main" val="15583567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1">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61950" y="371408"/>
            <a:ext cx="8229600"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72000" rIns="0" bIns="72000"/>
          <a:lstStyle>
            <a:lvl1pPr algn="l" rtl="0" eaLnBrk="0" fontAlgn="base" hangingPunct="0">
              <a:spcBef>
                <a:spcPct val="0"/>
              </a:spcBef>
              <a:spcAft>
                <a:spcPct val="0"/>
              </a:spcAft>
              <a:defRPr lang="zh-CN" altLang="en-US" sz="2400" b="0" kern="1200">
                <a:solidFill>
                  <a:schemeClr val="tx1">
                    <a:lumMod val="85000"/>
                    <a:lumOff val="15000"/>
                  </a:schemeClr>
                </a:solidFill>
                <a:latin typeface="微软雅黑" panose="020B0503020204020204" pitchFamily="34" charset="-122"/>
                <a:ea typeface="微软雅黑" panose="020B0503020204020204" pitchFamily="34" charset="-122"/>
                <a:cs typeface="+mn-cs"/>
              </a:defRPr>
            </a:lvl1pPr>
          </a:lstStyle>
          <a:p>
            <a:pPr lvl="0" algn="l"/>
            <a:r>
              <a:rPr lang="zh-CN" altLang="en-US" dirty="0"/>
              <a:t>单击此处编辑母版标题样式</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 name="组合 2"/>
          <p:cNvGrpSpPr/>
          <p:nvPr userDrawn="1"/>
        </p:nvGrpSpPr>
        <p:grpSpPr>
          <a:xfrm rot="10800000">
            <a:off x="-7" y="-1"/>
            <a:ext cx="9144001" cy="1882013"/>
            <a:chOff x="1" y="2994858"/>
            <a:chExt cx="9144001" cy="3162457"/>
          </a:xfrm>
        </p:grpSpPr>
        <p:sp>
          <p:nvSpPr>
            <p:cNvPr id="4" name="任意多边形 19"/>
            <p:cNvSpPr/>
            <p:nvPr/>
          </p:nvSpPr>
          <p:spPr>
            <a:xfrm>
              <a:off x="1" y="2994858"/>
              <a:ext cx="9143999" cy="215401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5" name="任意多边形 20"/>
            <p:cNvSpPr/>
            <p:nvPr/>
          </p:nvSpPr>
          <p:spPr>
            <a:xfrm>
              <a:off x="3" y="3474503"/>
              <a:ext cx="9143999" cy="2682812"/>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ea typeface="微软雅黑" panose="020B0503020204020204" pitchFamily="34" charset="-122"/>
              </a:endParaRPr>
            </a:p>
          </p:txBody>
        </p:sp>
      </p:grpSp>
      <p:grpSp>
        <p:nvGrpSpPr>
          <p:cNvPr id="7" name="组合 6"/>
          <p:cNvGrpSpPr/>
          <p:nvPr userDrawn="1"/>
        </p:nvGrpSpPr>
        <p:grpSpPr>
          <a:xfrm>
            <a:off x="0" y="6126486"/>
            <a:ext cx="9143999" cy="731514"/>
            <a:chOff x="1" y="2947547"/>
            <a:chExt cx="9143999" cy="2827685"/>
          </a:xfrm>
        </p:grpSpPr>
        <p:sp>
          <p:nvSpPr>
            <p:cNvPr id="8" name="任意多边形 14"/>
            <p:cNvSpPr/>
            <p:nvPr/>
          </p:nvSpPr>
          <p:spPr>
            <a:xfrm>
              <a:off x="1" y="2947547"/>
              <a:ext cx="9143999" cy="229735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9" name="任意多边形 17"/>
            <p:cNvSpPr/>
            <p:nvPr/>
          </p:nvSpPr>
          <p:spPr>
            <a:xfrm>
              <a:off x="1" y="3559995"/>
              <a:ext cx="9143999" cy="2215237"/>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800">
                <a:ea typeface="微软雅黑" panose="020B0503020204020204" pitchFamily="34" charset="-122"/>
              </a:endParaRPr>
            </a:p>
          </p:txBody>
        </p:sp>
      </p:grpSp>
      <p:sp>
        <p:nvSpPr>
          <p:cNvPr id="10" name="矩形 9"/>
          <p:cNvSpPr/>
          <p:nvPr userDrawn="1"/>
        </p:nvSpPr>
        <p:spPr>
          <a:xfrm>
            <a:off x="7676110" y="6558835"/>
            <a:ext cx="918842" cy="215444"/>
          </a:xfrm>
          <a:prstGeom prst="rect">
            <a:avLst/>
          </a:prstGeom>
        </p:spPr>
        <p:txBody>
          <a:bodyPr wrap="none">
            <a:spAutoFit/>
          </a:bodyPr>
          <a:lstStyle/>
          <a:p>
            <a:pPr algn="r"/>
            <a:r>
              <a:rPr lang="en-US" altLang="zh-CN" sz="800" kern="100" dirty="0">
                <a:solidFill>
                  <a:schemeClr val="tx1">
                    <a:lumMod val="50000"/>
                    <a:lumOff val="50000"/>
                  </a:schemeClr>
                </a:solidFill>
                <a:latin typeface="微软雅黑" panose="020B0503020204020204" pitchFamily="34" charset="-122"/>
                <a:ea typeface="微软雅黑" panose="020B0503020204020204" pitchFamily="34" charset="-122"/>
              </a:rPr>
              <a:t>2022</a:t>
            </a:r>
            <a:r>
              <a:rPr lang="zh-CN" altLang="en-US" sz="800" kern="100" dirty="0">
                <a:solidFill>
                  <a:schemeClr val="tx1">
                    <a:lumMod val="50000"/>
                    <a:lumOff val="50000"/>
                  </a:schemeClr>
                </a:solidFill>
                <a:latin typeface="微软雅黑" panose="020B0503020204020204" pitchFamily="34" charset="-122"/>
                <a:ea typeface="微软雅黑" panose="020B0503020204020204" pitchFamily="34" charset="-122"/>
              </a:rPr>
              <a:t>年</a:t>
            </a:r>
            <a:r>
              <a:rPr lang="en-US" altLang="zh-CN" sz="800" kern="100" dirty="0">
                <a:solidFill>
                  <a:schemeClr val="tx1">
                    <a:lumMod val="50000"/>
                    <a:lumOff val="50000"/>
                  </a:schemeClr>
                </a:solidFill>
                <a:latin typeface="微软雅黑" panose="020B0503020204020204" pitchFamily="34" charset="-122"/>
                <a:ea typeface="微软雅黑" panose="020B0503020204020204" pitchFamily="34" charset="-122"/>
              </a:rPr>
              <a:t>5</a:t>
            </a:r>
            <a:r>
              <a:rPr lang="zh-CN" altLang="en-US" sz="800" kern="100" dirty="0">
                <a:solidFill>
                  <a:schemeClr val="tx1">
                    <a:lumMod val="50000"/>
                    <a:lumOff val="50000"/>
                  </a:schemeClr>
                </a:solidFill>
                <a:latin typeface="微软雅黑" panose="020B0503020204020204" pitchFamily="34" charset="-122"/>
                <a:ea typeface="微软雅黑" panose="020B0503020204020204" pitchFamily="34" charset="-122"/>
              </a:rPr>
              <a:t>月</a:t>
            </a:r>
            <a:r>
              <a:rPr lang="en-US" altLang="zh-CN" sz="800" kern="100" dirty="0">
                <a:solidFill>
                  <a:schemeClr val="tx1">
                    <a:lumMod val="50000"/>
                    <a:lumOff val="50000"/>
                  </a:schemeClr>
                </a:solidFill>
                <a:latin typeface="微软雅黑" panose="020B0503020204020204" pitchFamily="34" charset="-122"/>
                <a:ea typeface="微软雅黑" panose="020B0503020204020204" pitchFamily="34" charset="-122"/>
              </a:rPr>
              <a:t>28</a:t>
            </a:r>
            <a:r>
              <a:rPr lang="zh-CN" altLang="en-US" sz="800" kern="100" dirty="0">
                <a:solidFill>
                  <a:schemeClr val="tx1">
                    <a:lumMod val="50000"/>
                    <a:lumOff val="50000"/>
                  </a:schemeClr>
                </a:solidFill>
                <a:latin typeface="微软雅黑" panose="020B0503020204020204" pitchFamily="34" charset="-122"/>
                <a:ea typeface="微软雅黑" panose="020B0503020204020204" pitchFamily="34" charset="-122"/>
              </a:rPr>
              <a:t>日</a:t>
            </a:r>
            <a:endParaRPr lang="en-US" altLang="zh-CN" sz="800" kern="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1" name="矩形 10"/>
          <p:cNvSpPr/>
          <p:nvPr userDrawn="1"/>
        </p:nvSpPr>
        <p:spPr>
          <a:xfrm>
            <a:off x="453759" y="6558835"/>
            <a:ext cx="707886" cy="215444"/>
          </a:xfrm>
          <a:prstGeom prst="rect">
            <a:avLst/>
          </a:prstGeom>
        </p:spPr>
        <p:txBody>
          <a:bodyPr wrap="none" lIns="0">
            <a:spAutoFit/>
          </a:bodyPr>
          <a:lstStyle/>
          <a:p>
            <a:r>
              <a:rPr lang="zh-CN" altLang="en-US" sz="800" b="1" kern="100" dirty="0">
                <a:solidFill>
                  <a:schemeClr val="tx1">
                    <a:lumMod val="50000"/>
                    <a:lumOff val="50000"/>
                  </a:schemeClr>
                </a:solidFill>
                <a:latin typeface="微软雅黑" panose="020B0503020204020204" pitchFamily="34" charset="-122"/>
                <a:ea typeface="微软雅黑" panose="020B0503020204020204" pitchFamily="34" charset="-122"/>
              </a:rPr>
              <a:t>南京邮电大学</a:t>
            </a:r>
          </a:p>
        </p:txBody>
      </p:sp>
      <p:sp>
        <p:nvSpPr>
          <p:cNvPr id="14" name="文本框 13"/>
          <p:cNvSpPr txBox="1"/>
          <p:nvPr userDrawn="1"/>
        </p:nvSpPr>
        <p:spPr>
          <a:xfrm>
            <a:off x="8703044" y="6541691"/>
            <a:ext cx="211221" cy="215442"/>
          </a:xfrm>
          <a:prstGeom prst="rect">
            <a:avLst/>
          </a:prstGeom>
          <a:noFill/>
          <a:ln>
            <a:solidFill>
              <a:schemeClr val="bg1">
                <a:lumMod val="75000"/>
              </a:schemeClr>
            </a:solidFill>
          </a:ln>
        </p:spPr>
        <p:txBody>
          <a:bodyPr wrap="none" lIns="72000" tIns="72000" rIns="72000" bIns="72000" rtlCol="0" anchor="ctr">
            <a:noAutofit/>
          </a:bodyPr>
          <a:lstStyle/>
          <a:p>
            <a:pPr algn="ctr"/>
            <a:fld id="{CE5B7511-CC96-41DE-A965-D9C44FD5C89D}" type="slidenum">
              <a:rPr lang="zh-CN" altLang="en-US" sz="800" b="1" smtClean="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a:t>
            </a:fld>
            <a:endParaRPr lang="zh-CN" altLang="en-US" sz="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6" name="图片 5"/>
          <p:cNvPicPr/>
          <p:nvPr userDrawn="1"/>
        </p:nvPicPr>
        <p:blipFill>
          <a:blip r:embed="rId5" cstate="print">
            <a:extLst>
              <a:ext uri="{28A0092B-C50C-407E-A947-70E740481C1C}">
                <a14:useLocalDpi xmlns:a14="http://schemas.microsoft.com/office/drawing/2010/main" val="0"/>
              </a:ext>
            </a:extLst>
          </a:blip>
          <a:stretch>
            <a:fillRect/>
          </a:stretch>
        </p:blipFill>
        <p:spPr>
          <a:xfrm>
            <a:off x="8191500" y="317500"/>
            <a:ext cx="609600" cy="6096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sldNum="0" hdr="0" ftr="0" dt="0"/>
  <p:txStyles>
    <p:titleStyle>
      <a:lvl1pPr algn="r" rtl="0" eaLnBrk="0" fontAlgn="base" hangingPunct="0">
        <a:spcBef>
          <a:spcPct val="0"/>
        </a:spcBef>
        <a:spcAft>
          <a:spcPct val="0"/>
        </a:spcAft>
        <a:defRPr sz="2000" b="1">
          <a:solidFill>
            <a:srgbClr val="404040"/>
          </a:solidFill>
          <a:latin typeface="微软雅黑" panose="020B0503020204020204" pitchFamily="34" charset="-122"/>
          <a:ea typeface="微软雅黑" panose="020B0503020204020204" pitchFamily="34" charset="-122"/>
          <a:cs typeface="+mj-cs"/>
        </a:defRPr>
      </a:lvl1pPr>
      <a:lvl2pPr algn="r" rtl="0" eaLnBrk="0" fontAlgn="base" hangingPunct="0">
        <a:spcBef>
          <a:spcPct val="0"/>
        </a:spcBef>
        <a:spcAft>
          <a:spcPct val="0"/>
        </a:spcAft>
        <a:defRPr sz="2000" b="1">
          <a:solidFill>
            <a:srgbClr val="404040"/>
          </a:solidFill>
          <a:latin typeface="微软雅黑" panose="020B0503020204020204" pitchFamily="34" charset="-122"/>
          <a:ea typeface="微软雅黑" panose="020B0503020204020204" pitchFamily="34" charset="-122"/>
        </a:defRPr>
      </a:lvl2pPr>
      <a:lvl3pPr algn="r" rtl="0" eaLnBrk="0" fontAlgn="base" hangingPunct="0">
        <a:spcBef>
          <a:spcPct val="0"/>
        </a:spcBef>
        <a:spcAft>
          <a:spcPct val="0"/>
        </a:spcAft>
        <a:defRPr sz="2000" b="1">
          <a:solidFill>
            <a:srgbClr val="404040"/>
          </a:solidFill>
          <a:latin typeface="微软雅黑" panose="020B0503020204020204" pitchFamily="34" charset="-122"/>
          <a:ea typeface="微软雅黑" panose="020B0503020204020204" pitchFamily="34" charset="-122"/>
        </a:defRPr>
      </a:lvl3pPr>
      <a:lvl4pPr algn="r" rtl="0" eaLnBrk="0" fontAlgn="base" hangingPunct="0">
        <a:spcBef>
          <a:spcPct val="0"/>
        </a:spcBef>
        <a:spcAft>
          <a:spcPct val="0"/>
        </a:spcAft>
        <a:defRPr sz="2000" b="1">
          <a:solidFill>
            <a:srgbClr val="404040"/>
          </a:solidFill>
          <a:latin typeface="微软雅黑" panose="020B0503020204020204" pitchFamily="34" charset="-122"/>
          <a:ea typeface="微软雅黑" panose="020B0503020204020204" pitchFamily="34" charset="-122"/>
        </a:defRPr>
      </a:lvl4pPr>
      <a:lvl5pPr algn="r" rtl="0" eaLnBrk="0" fontAlgn="base" hangingPunct="0">
        <a:spcBef>
          <a:spcPct val="0"/>
        </a:spcBef>
        <a:spcAft>
          <a:spcPct val="0"/>
        </a:spcAft>
        <a:defRPr sz="2000" b="1">
          <a:solidFill>
            <a:srgbClr val="404040"/>
          </a:solidFill>
          <a:latin typeface="微软雅黑" panose="020B0503020204020204" pitchFamily="34" charset="-122"/>
          <a:ea typeface="微软雅黑" panose="020B0503020204020204" pitchFamily="34" charset="-122"/>
        </a:defRPr>
      </a:lvl5pPr>
      <a:lvl6pPr marL="457200" algn="r" rtl="0" fontAlgn="base">
        <a:spcBef>
          <a:spcPct val="0"/>
        </a:spcBef>
        <a:spcAft>
          <a:spcPct val="0"/>
        </a:spcAft>
        <a:defRPr sz="2400">
          <a:solidFill>
            <a:schemeClr val="tx2"/>
          </a:solidFill>
          <a:latin typeface="Arial" panose="020B0604020202020204" pitchFamily="34" charset="0"/>
          <a:ea typeface="宋体" panose="02010600030101010101" pitchFamily="2" charset="-122"/>
        </a:defRPr>
      </a:lvl6pPr>
      <a:lvl7pPr marL="914400" algn="r" rtl="0" fontAlgn="base">
        <a:spcBef>
          <a:spcPct val="0"/>
        </a:spcBef>
        <a:spcAft>
          <a:spcPct val="0"/>
        </a:spcAft>
        <a:defRPr sz="2400">
          <a:solidFill>
            <a:schemeClr val="tx2"/>
          </a:solidFill>
          <a:latin typeface="Arial" panose="020B0604020202020204" pitchFamily="34" charset="0"/>
          <a:ea typeface="宋体" panose="02010600030101010101" pitchFamily="2" charset="-122"/>
        </a:defRPr>
      </a:lvl7pPr>
      <a:lvl8pPr marL="1371600" algn="r" rtl="0" fontAlgn="base">
        <a:spcBef>
          <a:spcPct val="0"/>
        </a:spcBef>
        <a:spcAft>
          <a:spcPct val="0"/>
        </a:spcAft>
        <a:defRPr sz="2400">
          <a:solidFill>
            <a:schemeClr val="tx2"/>
          </a:solidFill>
          <a:latin typeface="Arial" panose="020B0604020202020204" pitchFamily="34" charset="0"/>
          <a:ea typeface="宋体" panose="02010600030101010101" pitchFamily="2" charset="-122"/>
        </a:defRPr>
      </a:lvl8pPr>
      <a:lvl9pPr marL="1828800" algn="r" rtl="0" fontAlgn="base">
        <a:spcBef>
          <a:spcPct val="0"/>
        </a:spcBef>
        <a:spcAft>
          <a:spcPct val="0"/>
        </a:spcAft>
        <a:defRPr sz="2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Visio_Drawing1.vsdx"/><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package" Target="../embeddings/Microsoft_Visio_Drawing2.vsdx"/><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图片 4"/>
          <p:cNvPicPr/>
          <p:nvPr/>
        </p:nvPicPr>
        <p:blipFill>
          <a:blip r:embed="rId3">
            <a:extLst>
              <a:ext uri="{28A0092B-C50C-407E-A947-70E740481C1C}">
                <a14:useLocalDpi xmlns:a14="http://schemas.microsoft.com/office/drawing/2010/main" val="0"/>
              </a:ext>
            </a:extLst>
          </a:blip>
          <a:stretch>
            <a:fillRect/>
          </a:stretch>
        </p:blipFill>
        <p:spPr>
          <a:xfrm>
            <a:off x="0" y="0"/>
            <a:ext cx="9144000" cy="5372100"/>
          </a:xfrm>
          <a:prstGeom prst="rect">
            <a:avLst/>
          </a:prstGeom>
        </p:spPr>
      </p:pic>
      <p:sp>
        <p:nvSpPr>
          <p:cNvPr id="15" name="任意多边形 14"/>
          <p:cNvSpPr/>
          <p:nvPr/>
        </p:nvSpPr>
        <p:spPr>
          <a:xfrm>
            <a:off x="0" y="2842036"/>
            <a:ext cx="9143999" cy="2051818"/>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任意多边形 21"/>
          <p:cNvSpPr/>
          <p:nvPr/>
        </p:nvSpPr>
        <p:spPr>
          <a:xfrm>
            <a:off x="0" y="3379990"/>
            <a:ext cx="9143999" cy="3478011"/>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文本框 16"/>
          <p:cNvSpPr txBox="1"/>
          <p:nvPr/>
        </p:nvSpPr>
        <p:spPr>
          <a:xfrm>
            <a:off x="503235" y="5468105"/>
            <a:ext cx="7701198" cy="1061829"/>
          </a:xfrm>
          <a:prstGeom prst="rect">
            <a:avLst/>
          </a:prstGeom>
          <a:noFill/>
        </p:spPr>
        <p:txBody>
          <a:bodyPr wrap="square" rtlCol="0">
            <a:spAutoFit/>
          </a:bodyPr>
          <a:lstStyle/>
          <a:p>
            <a:pPr>
              <a:lnSpc>
                <a:spcPct val="150000"/>
              </a:lnSpc>
            </a:pPr>
            <a:r>
              <a:rPr lang="zh-CN" altLang="en-US" sz="14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指导老师：柯昌博老师</a:t>
            </a:r>
            <a:endParaRPr lang="en-US" altLang="zh-CN" sz="14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pPr>
            <a:r>
              <a:rPr lang="zh-CN" altLang="en-US" sz="14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答辩人：张永超</a:t>
            </a:r>
            <a:endParaRPr lang="en-US" altLang="zh-CN" sz="14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pPr>
            <a:r>
              <a:rPr lang="en-US" altLang="zh-CN"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2020</a:t>
            </a: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级硕士研究生答辩</a:t>
            </a:r>
          </a:p>
        </p:txBody>
      </p:sp>
      <p:sp>
        <p:nvSpPr>
          <p:cNvPr id="2" name="文本框 1"/>
          <p:cNvSpPr txBox="1"/>
          <p:nvPr/>
        </p:nvSpPr>
        <p:spPr>
          <a:xfrm>
            <a:off x="111178" y="4950460"/>
            <a:ext cx="7536180" cy="461665"/>
          </a:xfrm>
          <a:prstGeom prst="rect">
            <a:avLst/>
          </a:prstGeom>
          <a:solidFill>
            <a:schemeClr val="bg1">
              <a:alpha val="0"/>
            </a:schemeClr>
          </a:solidFill>
        </p:spPr>
        <p:txBody>
          <a:bodyPr wrap="squar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zh-CN" altLang="en-US" sz="2400" dirty="0">
                <a:sym typeface="微软雅黑" panose="020B0503020204020204" pitchFamily="34" charset="-122"/>
              </a:rPr>
              <a:t>面向智慧交通的城市道路行驶时间预测模型研究及实现</a:t>
            </a:r>
          </a:p>
        </p:txBody>
      </p:sp>
      <p:pic>
        <p:nvPicPr>
          <p:cNvPr id="7" name="图片 6"/>
          <p:cNvPicPr/>
          <p:nvPr/>
        </p:nvPicPr>
        <p:blipFill>
          <a:blip r:embed="rId4" cstate="print">
            <a:extLst>
              <a:ext uri="{28A0092B-C50C-407E-A947-70E740481C1C}">
                <a14:useLocalDpi xmlns:a14="http://schemas.microsoft.com/office/drawing/2010/main" val="0"/>
              </a:ext>
            </a:extLst>
          </a:blip>
          <a:stretch>
            <a:fillRect/>
          </a:stretch>
        </p:blipFill>
        <p:spPr>
          <a:xfrm>
            <a:off x="7536109" y="4422703"/>
            <a:ext cx="1524000" cy="1524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3.1</a:t>
            </a:r>
            <a:r>
              <a:rPr lang="zh-CN" altLang="en-US" dirty="0">
                <a:sym typeface="微软雅黑" panose="020B0503020204020204" pitchFamily="34" charset="-122"/>
              </a:rPr>
              <a:t>基于交互式投票的地图匹配方法</a:t>
            </a:r>
          </a:p>
        </p:txBody>
      </p:sp>
      <p:sp>
        <p:nvSpPr>
          <p:cNvPr id="3" name="Rectangle 2"/>
          <p:cNvSpPr>
            <a:spLocks noChangeArrowheads="1"/>
          </p:cNvSpPr>
          <p:nvPr/>
        </p:nvSpPr>
        <p:spPr bwMode="auto">
          <a:xfrm>
            <a:off x="1151793" y="3367453"/>
            <a:ext cx="1026842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90">
            <a:extLst>
              <a:ext uri="{FF2B5EF4-FFF2-40B4-BE49-F238E27FC236}">
                <a16:creationId xmlns:a16="http://schemas.microsoft.com/office/drawing/2014/main" id="{9F03B35C-38CB-CE2B-85F7-D263D9BB58DA}"/>
              </a:ext>
            </a:extLst>
          </p:cNvPr>
          <p:cNvSpPr>
            <a:spLocks noChangeArrowheads="1"/>
          </p:cNvSpPr>
          <p:nvPr/>
        </p:nvSpPr>
        <p:spPr bwMode="auto">
          <a:xfrm>
            <a:off x="1356049" y="27743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Freeform 115">
            <a:extLst>
              <a:ext uri="{FF2B5EF4-FFF2-40B4-BE49-F238E27FC236}">
                <a16:creationId xmlns:a16="http://schemas.microsoft.com/office/drawing/2014/main" id="{39D390E7-8893-B979-3D6F-95C81785D056}"/>
              </a:ext>
            </a:extLst>
          </p:cNvPr>
          <p:cNvSpPr/>
          <p:nvPr/>
        </p:nvSpPr>
        <p:spPr bwMode="auto">
          <a:xfrm>
            <a:off x="361950" y="2072807"/>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mc:AlternateContent xmlns:mc="http://schemas.openxmlformats.org/markup-compatibility/2006" xmlns:a14="http://schemas.microsoft.com/office/drawing/2010/main">
        <mc:Choice Requires="a14">
          <p:sp>
            <p:nvSpPr>
              <p:cNvPr id="23" name="Rectangle 33">
                <a:extLst>
                  <a:ext uri="{FF2B5EF4-FFF2-40B4-BE49-F238E27FC236}">
                    <a16:creationId xmlns:a16="http://schemas.microsoft.com/office/drawing/2014/main" id="{FCE9E312-0C7D-C2AE-D706-AD99398CFA43}"/>
                  </a:ext>
                </a:extLst>
              </p:cNvPr>
              <p:cNvSpPr/>
              <p:nvPr/>
            </p:nvSpPr>
            <p:spPr>
              <a:xfrm>
                <a:off x="593232" y="1938935"/>
                <a:ext cx="8265913" cy="1821076"/>
              </a:xfrm>
              <a:prstGeom prst="rect">
                <a:avLst/>
              </a:prstGeom>
            </p:spPr>
            <p:txBody>
              <a:bodyPr wrap="square">
                <a:spAutoFit/>
              </a:bodyPr>
              <a:lstStyle/>
              <a:p>
                <a:pPr>
                  <a:lnSpc>
                    <a:spcPct val="125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相互影响建模</a:t>
                </a:r>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采样点间相互影响建模包括静态评分矩阵</a:t>
                </a:r>
                <a14:m>
                  <m:oMath xmlns:m="http://schemas.openxmlformats.org/officeDocument/2006/math">
                    <m:eqArr>
                      <m:eqArr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eqArr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diag</m:t>
                        </m:r>
                        <m:r>
                          <m:rPr>
                            <m:lit/>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p>
                          <m:s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m:t>
                            </m:r>
                          </m:e>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e>
                            </m:d>
                          </m:sup>
                        </m:s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p>
                          <m:s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m:t>
                            </m:r>
                          </m:e>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2</m:t>
                                </m:r>
                              </m:e>
                            </m:d>
                          </m:sup>
                        </m:s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p>
                          <m:s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m:t>
                            </m:r>
                          </m:e>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n</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e>
                            </m:d>
                          </m:sup>
                        </m:sSup>
                        <m:r>
                          <m:rPr>
                            <m:lit/>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e>
                    </m:eqArr>
                  </m:oMath>
                </a14:m>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以及距离评分矩阵</a:t>
                </a:r>
                <a14:m>
                  <m:oMath xmlns:m="http://schemas.openxmlformats.org/officeDocument/2006/math">
                    <m:eqArr>
                      <m:eqArr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eqArrPr>
                      <m:e>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𝑊</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𝑑𝑖𝑎𝑔</m:t>
                        </m:r>
                        <m:r>
                          <m:rPr>
                            <m:lit/>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ω</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0</m:t>
                                </m:r>
                              </m:e>
                            </m:d>
                          </m:sup>
                        </m:sSub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ω</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e>
                            </m:d>
                          </m:sup>
                        </m:sSub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ω</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e>
                            </m:d>
                          </m:sup>
                        </m:sSub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ω</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e>
                            </m:d>
                          </m:sup>
                        </m:sSub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ω</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𝑛</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e>
                            </m:d>
                          </m:sup>
                        </m:sSubSup>
                        <m:r>
                          <m:rPr>
                            <m:lit/>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e>
                    </m:eqArr>
                  </m:oMath>
                </a14:m>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两部分的综合计算得到加权评分矩阵：</a:t>
                </a:r>
                <a14:m>
                  <m:oMath xmlns:m="http://schemas.openxmlformats.org/officeDocument/2006/math">
                    <m:eqArr>
                      <m:eqArr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eqArr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Φ</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e>
                            </m:d>
                          </m:sup>
                        </m:sSub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φ</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𝑡𝑠</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e>
                                    </m:d>
                                  </m:sup>
                                </m:sSubSup>
                              </m:e>
                            </m:d>
                          </m:e>
                          <m:sub>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𝑞</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Sub>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𝑞</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Sub>
                          </m:sub>
                        </m:s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d>
                          <m:dPr>
                            <m:begChr m:val="{"/>
                            <m:endChr m:val=""/>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eqArr>
                              <m:eqArr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eqArr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𝜔</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p>
                                </m:sSubSup>
                                <m:sSup>
                                  <m:s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𝑀</m:t>
                                    </m:r>
                                  </m:e>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e>
                                    </m:d>
                                  </m:sup>
                                </m:s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   </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𝑖𝑓</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 0≤</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e>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𝜔</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sup>
                                </m:sSubSup>
                                <m:sSup>
                                  <m:s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𝑀</m:t>
                                    </m:r>
                                  </m:e>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e>
                                    </m:d>
                                  </m:sup>
                                </m:s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   </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𝑜𝑡h𝑒𝑟𝑤𝑖𝑠𝑒</m:t>
                                </m:r>
                              </m:e>
                            </m:eqArr>
                          </m:e>
                        </m:d>
                      </m:e>
                    </m:eqArr>
                  </m:oMath>
                </a14:m>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，再根据加权评分矩阵得到每个候选点的局部最优路径，构建由候选点以及各个候选点的相关数据组成的候选图。</a:t>
                </a:r>
                <a:endPar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23" name="Rectangle 33">
                <a:extLst>
                  <a:ext uri="{FF2B5EF4-FFF2-40B4-BE49-F238E27FC236}">
                    <a16:creationId xmlns:a16="http://schemas.microsoft.com/office/drawing/2014/main" id="{FCE9E312-0C7D-C2AE-D706-AD99398CFA43}"/>
                  </a:ext>
                </a:extLst>
              </p:cNvPr>
              <p:cNvSpPr>
                <a:spLocks noRot="1" noChangeAspect="1" noMove="1" noResize="1" noEditPoints="1" noAdjustHandles="1" noChangeArrowheads="1" noChangeShapeType="1" noTextEdit="1"/>
              </p:cNvSpPr>
              <p:nvPr/>
            </p:nvSpPr>
            <p:spPr>
              <a:xfrm>
                <a:off x="593232" y="1938935"/>
                <a:ext cx="8265913" cy="1821076"/>
              </a:xfrm>
              <a:prstGeom prst="rect">
                <a:avLst/>
              </a:prstGeom>
              <a:blipFill>
                <a:blip r:embed="rId3"/>
                <a:stretch>
                  <a:fillRect l="-221" b="-2676"/>
                </a:stretch>
              </a:blipFill>
            </p:spPr>
            <p:txBody>
              <a:bodyPr/>
              <a:lstStyle/>
              <a:p>
                <a:r>
                  <a:rPr lang="zh-CN" altLang="en-US">
                    <a:noFill/>
                  </a:rPr>
                  <a:t> </a:t>
                </a:r>
              </a:p>
            </p:txBody>
          </p:sp>
        </mc:Fallback>
      </mc:AlternateContent>
      <p:sp>
        <p:nvSpPr>
          <p:cNvPr id="4" name="Freeform 115">
            <a:extLst>
              <a:ext uri="{FF2B5EF4-FFF2-40B4-BE49-F238E27FC236}">
                <a16:creationId xmlns:a16="http://schemas.microsoft.com/office/drawing/2014/main" id="{CD63F22C-1D4A-2D38-7FFC-A94B4451B4B7}"/>
              </a:ext>
            </a:extLst>
          </p:cNvPr>
          <p:cNvSpPr/>
          <p:nvPr/>
        </p:nvSpPr>
        <p:spPr bwMode="auto">
          <a:xfrm>
            <a:off x="361950" y="3893883"/>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mc:AlternateContent xmlns:mc="http://schemas.openxmlformats.org/markup-compatibility/2006" xmlns:a14="http://schemas.microsoft.com/office/drawing/2010/main">
        <mc:Choice Requires="a14">
          <p:sp>
            <p:nvSpPr>
              <p:cNvPr id="7" name="Rectangle 33">
                <a:extLst>
                  <a:ext uri="{FF2B5EF4-FFF2-40B4-BE49-F238E27FC236}">
                    <a16:creationId xmlns:a16="http://schemas.microsoft.com/office/drawing/2014/main" id="{2DAD9A82-63F4-785E-1591-F7113839174F}"/>
                  </a:ext>
                </a:extLst>
              </p:cNvPr>
              <p:cNvSpPr/>
              <p:nvPr/>
            </p:nvSpPr>
            <p:spPr>
              <a:xfrm>
                <a:off x="593232" y="3760011"/>
                <a:ext cx="8265913" cy="1222066"/>
              </a:xfrm>
              <a:prstGeom prst="rect">
                <a:avLst/>
              </a:prstGeom>
            </p:spPr>
            <p:txBody>
              <a:bodyPr wrap="square">
                <a:spAutoFit/>
              </a:bodyPr>
              <a:lstStyle/>
              <a:p>
                <a:pPr>
                  <a:lnSpc>
                    <a:spcPct val="125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交互式投票</a:t>
                </a:r>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通过计算每个的候选点的累计权重</a:t>
                </a:r>
                <a14:m>
                  <m:oMath xmlns:m="http://schemas.openxmlformats.org/officeDocument/2006/math">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cw</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max</m:t>
                    </m:r>
                    <m:r>
                      <m:rPr>
                        <m:lit/>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cw</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sup>
                        </m:sSubSup>
                      </m:e>
                    </m:d>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φ</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𝑡𝑠</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e>
                        </m:d>
                      </m:sup>
                    </m:sSubSup>
                    <m:r>
                      <m:rPr>
                        <m:lit/>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s</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=0,1,2,…,</m:t>
                    </m:r>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r>
                      <a:rPr lang="zh-CN" altLang="en-US" sz="1400" i="1" kern="0">
                        <a:solidFill>
                          <a:schemeClr val="tx1">
                            <a:lumMod val="75000"/>
                            <a:lumOff val="25000"/>
                          </a:schemeClr>
                        </a:solidFill>
                        <a:latin typeface="Cambria Math" panose="02040503050406030204" pitchFamily="18" charset="0"/>
                        <a:ea typeface="微软雅黑" panose="020B0503020204020204" pitchFamily="34" charset="-122"/>
                      </a:rPr>
                      <m:t>并</m:t>
                    </m:r>
                  </m:oMath>
                </a14:m>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通过查找局部最优路径算法即可得到每个候选点的局部最优路径。在找到每个候选点的局部最优路径后，我们得到了一组局部最优路径。通过对每一个点的局部最优路径进行投票，选出投票数最多的一条路径作为最终匹配的路径。</a:t>
                </a:r>
                <a:endPar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7" name="Rectangle 33">
                <a:extLst>
                  <a:ext uri="{FF2B5EF4-FFF2-40B4-BE49-F238E27FC236}">
                    <a16:creationId xmlns:a16="http://schemas.microsoft.com/office/drawing/2014/main" id="{2DAD9A82-63F4-785E-1591-F7113839174F}"/>
                  </a:ext>
                </a:extLst>
              </p:cNvPr>
              <p:cNvSpPr>
                <a:spLocks noRot="1" noChangeAspect="1" noMove="1" noResize="1" noEditPoints="1" noAdjustHandles="1" noChangeArrowheads="1" noChangeShapeType="1" noTextEdit="1"/>
              </p:cNvSpPr>
              <p:nvPr/>
            </p:nvSpPr>
            <p:spPr>
              <a:xfrm>
                <a:off x="593232" y="3760011"/>
                <a:ext cx="8265913" cy="1222066"/>
              </a:xfrm>
              <a:prstGeom prst="rect">
                <a:avLst/>
              </a:prstGeom>
              <a:blipFill>
                <a:blip r:embed="rId4"/>
                <a:stretch>
                  <a:fillRect l="-221" r="-1401" b="-450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9367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P spid="4" grpId="0" animBg="1"/>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3.2</a:t>
            </a:r>
            <a:r>
              <a:rPr lang="zh-CN" altLang="zh-CN" dirty="0"/>
              <a:t>基于</a:t>
            </a:r>
            <a:r>
              <a:rPr lang="zh-CN" altLang="en-US" dirty="0"/>
              <a:t>贝叶斯时空图自编码器的道路行驶时间预测模型</a:t>
            </a:r>
            <a:endParaRPr lang="zh-CN" altLang="en-US" dirty="0">
              <a:sym typeface="微软雅黑" panose="020B0503020204020204" pitchFamily="34" charset="-122"/>
            </a:endParaRPr>
          </a:p>
        </p:txBody>
      </p:sp>
      <p:sp>
        <p:nvSpPr>
          <p:cNvPr id="3" name="Rectangle 2"/>
          <p:cNvSpPr>
            <a:spLocks noChangeArrowheads="1"/>
          </p:cNvSpPr>
          <p:nvPr/>
        </p:nvSpPr>
        <p:spPr bwMode="auto">
          <a:xfrm>
            <a:off x="1151793" y="3367453"/>
            <a:ext cx="1026842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90">
            <a:extLst>
              <a:ext uri="{FF2B5EF4-FFF2-40B4-BE49-F238E27FC236}">
                <a16:creationId xmlns:a16="http://schemas.microsoft.com/office/drawing/2014/main" id="{9F03B35C-38CB-CE2B-85F7-D263D9BB58DA}"/>
              </a:ext>
            </a:extLst>
          </p:cNvPr>
          <p:cNvSpPr>
            <a:spLocks noChangeArrowheads="1"/>
          </p:cNvSpPr>
          <p:nvPr/>
        </p:nvSpPr>
        <p:spPr bwMode="auto">
          <a:xfrm>
            <a:off x="1356049" y="27743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Freeform 115">
            <a:extLst>
              <a:ext uri="{FF2B5EF4-FFF2-40B4-BE49-F238E27FC236}">
                <a16:creationId xmlns:a16="http://schemas.microsoft.com/office/drawing/2014/main" id="{39D390E7-8893-B979-3D6F-95C81785D056}"/>
              </a:ext>
            </a:extLst>
          </p:cNvPr>
          <p:cNvSpPr/>
          <p:nvPr/>
        </p:nvSpPr>
        <p:spPr bwMode="auto">
          <a:xfrm>
            <a:off x="361950" y="2072807"/>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23" name="Rectangle 33">
            <a:extLst>
              <a:ext uri="{FF2B5EF4-FFF2-40B4-BE49-F238E27FC236}">
                <a16:creationId xmlns:a16="http://schemas.microsoft.com/office/drawing/2014/main" id="{FCE9E312-0C7D-C2AE-D706-AD99398CFA43}"/>
              </a:ext>
            </a:extLst>
          </p:cNvPr>
          <p:cNvSpPr/>
          <p:nvPr/>
        </p:nvSpPr>
        <p:spPr>
          <a:xfrm>
            <a:off x="593232" y="1938935"/>
            <a:ext cx="8265913" cy="606320"/>
          </a:xfrm>
          <a:prstGeom prst="rect">
            <a:avLst/>
          </a:prstGeom>
        </p:spPr>
        <p:txBody>
          <a:bodyPr wrap="square">
            <a:spAutoFit/>
          </a:bodyPr>
          <a:lstStyle/>
          <a:p>
            <a:pPr>
              <a:lnSpc>
                <a:spcPct val="125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构建时空图</a:t>
            </a:r>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交通流量具有明显的时空特性，我们使用地图匹配方法持久化的历史数据构建多张时空图，每张时空图聚合了</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30</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分钟内路网中所有数据，包括路网结构、道路特征以及道路历史行驶速度。</a:t>
            </a:r>
            <a:endPar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Freeform 115">
            <a:extLst>
              <a:ext uri="{FF2B5EF4-FFF2-40B4-BE49-F238E27FC236}">
                <a16:creationId xmlns:a16="http://schemas.microsoft.com/office/drawing/2014/main" id="{CD63F22C-1D4A-2D38-7FFC-A94B4451B4B7}"/>
              </a:ext>
            </a:extLst>
          </p:cNvPr>
          <p:cNvSpPr/>
          <p:nvPr/>
        </p:nvSpPr>
        <p:spPr bwMode="auto">
          <a:xfrm>
            <a:off x="361950" y="3002902"/>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mc:AlternateContent xmlns:mc="http://schemas.openxmlformats.org/markup-compatibility/2006" xmlns:a14="http://schemas.microsoft.com/office/drawing/2010/main">
        <mc:Choice Requires="a14">
          <p:sp>
            <p:nvSpPr>
              <p:cNvPr id="7" name="Rectangle 33">
                <a:extLst>
                  <a:ext uri="{FF2B5EF4-FFF2-40B4-BE49-F238E27FC236}">
                    <a16:creationId xmlns:a16="http://schemas.microsoft.com/office/drawing/2014/main" id="{2DAD9A82-63F4-785E-1591-F7113839174F}"/>
                  </a:ext>
                </a:extLst>
              </p:cNvPr>
              <p:cNvSpPr/>
              <p:nvPr/>
            </p:nvSpPr>
            <p:spPr>
              <a:xfrm>
                <a:off x="593232" y="2869030"/>
                <a:ext cx="8265913" cy="2674386"/>
              </a:xfrm>
              <a:prstGeom prst="rect">
                <a:avLst/>
              </a:prstGeom>
            </p:spPr>
            <p:txBody>
              <a:bodyPr wrap="square">
                <a:spAutoFit/>
              </a:bodyPr>
              <a:lstStyle/>
              <a:p>
                <a:pPr>
                  <a:lnSpc>
                    <a:spcPct val="125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时空图卷积层（</a:t>
                </a:r>
                <a:r>
                  <a:rPr lang="en-US" altLang="zh-CN" sz="1400" b="1" kern="0" dirty="0">
                    <a:solidFill>
                      <a:schemeClr val="tx1">
                        <a:lumMod val="75000"/>
                        <a:lumOff val="25000"/>
                      </a:schemeClr>
                    </a:solidFill>
                    <a:latin typeface="微软雅黑" panose="020B0503020204020204" pitchFamily="34" charset="-122"/>
                    <a:ea typeface="微软雅黑" panose="020B0503020204020204" pitchFamily="34" charset="-122"/>
                  </a:rPr>
                  <a:t>STGCN</a:t>
                </a: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我们使用两层的</a:t>
                </a:r>
                <a:r>
                  <a:rPr lang="en-US" altLang="zh-CN" sz="1400" kern="0" dirty="0" err="1">
                    <a:solidFill>
                      <a:schemeClr val="tx1">
                        <a:lumMod val="75000"/>
                        <a:lumOff val="25000"/>
                      </a:schemeClr>
                    </a:solidFill>
                    <a:latin typeface="微软雅黑" panose="020B0503020204020204" pitchFamily="34" charset="-122"/>
                    <a:ea typeface="微软雅黑" panose="020B0503020204020204" pitchFamily="34" charset="-122"/>
                  </a:rPr>
                  <a:t>FeaSTGCN</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提取构建的时空图中隐藏的特征空间并获取更高层次的特征表示。</a:t>
                </a:r>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对于节点</a:t>
                </a:r>
                <a14:m>
                  <m:oMath xmlns:m="http://schemas.openxmlformats.org/officeDocument/2006/math">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，我们表示其邻居集合为</a:t>
                </a:r>
                <a14:m>
                  <m:oMath xmlns:m="http://schemas.openxmlformats.org/officeDocument/2006/math">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𝑁</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e>
                    </m:d>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，其中</a:t>
                </a:r>
                <a14:m>
                  <m:oMath xmlns:m="http://schemas.openxmlformats.org/officeDocument/2006/math">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𝑁</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e>
                    </m:d>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表示节点</a:t>
                </a:r>
                <a14:m>
                  <m:oMath xmlns:m="http://schemas.openxmlformats.org/officeDocument/2006/math">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是节点</a:t>
                </a:r>
                <a14:m>
                  <m:oMath xmlns:m="http://schemas.openxmlformats.org/officeDocument/2006/math">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的邻居。其次计算节点</a:t>
                </a:r>
                <a14:m>
                  <m:oMath xmlns:m="http://schemas.openxmlformats.org/officeDocument/2006/math">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的聚合信息</a:t>
                </a:r>
                <a14:m>
                  <m:oMath xmlns:m="http://schemas.openxmlformats.org/officeDocument/2006/math">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Sub>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，由节点</a:t>
                </a:r>
                <a14:m>
                  <m:oMath xmlns:m="http://schemas.openxmlformats.org/officeDocument/2006/math">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的特征</a:t>
                </a:r>
                <a14:m>
                  <m:oMath xmlns:m="http://schemas.openxmlformats.org/officeDocument/2006/math">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𝑥</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Sub>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以及其邻居</a:t>
                </a:r>
                <a14:m>
                  <m:oMath xmlns:m="http://schemas.openxmlformats.org/officeDocument/2006/math">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的特征</a:t>
                </a:r>
                <a14:m>
                  <m:oMath xmlns:m="http://schemas.openxmlformats.org/officeDocument/2006/math">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𝑥</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sub>
                    </m:sSub>
                  </m:oMath>
                </a14:m>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组</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成：</a:t>
                </a:r>
                <a:endPar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25000"/>
                  </a:lnSpc>
                  <a:defRPr/>
                </a:pPr>
                <a14:m>
                  <m:oMathPara xmlns:m="http://schemas.openxmlformats.org/officeDocument/2006/math">
                    <m:oMathParaPr>
                      <m:jc m:val="centerGroup"/>
                    </m:oMathParaPr>
                    <m:oMath xmlns:m="http://schemas.openxmlformats.org/officeDocument/2006/math">
                      <m:eqArr>
                        <m:eqArr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eqArr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𝑥</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𝑙</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e>
                              </m:d>
                            </m:sup>
                          </m:sSub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σ</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nary>
                                <m:naryPr>
                                  <m:chr m:val="∑"/>
                                  <m:supHide m:val="on"/>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naryPr>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𝒩</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e>
                                  </m:d>
                                </m:sub>
                                <m:sup/>
                                <m:e>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α</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𝑖𝑗</m:t>
                                      </m:r>
                                    </m:sub>
                                  </m:sSub>
                                </m:e>
                              </m:nary>
                              <m:sSup>
                                <m:s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𝑊</m:t>
                                  </m:r>
                                </m:e>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𝑙</m:t>
                                      </m:r>
                                    </m:e>
                                  </m:d>
                                </m:sup>
                              </m:sSup>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𝑥</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𝑗</m:t>
                                  </m:r>
                                </m:sub>
                                <m:sup>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𝑙</m:t>
                                      </m:r>
                                    </m:e>
                                  </m:d>
                                </m:sup>
                              </m:sSubSup>
                            </m:e>
                          </m:d>
                        </m:e>
                      </m:eqArr>
                    </m:oMath>
                  </m:oMathPara>
                </a14:m>
                <a:endPar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25000"/>
                  </a:lnSpc>
                  <a:defRPr/>
                </a:pPr>
                <a:r>
                  <a:rPr lang="en-US" altLang="zh-CN" sz="1400" kern="0" dirty="0" err="1">
                    <a:solidFill>
                      <a:schemeClr val="tx1">
                        <a:lumMod val="75000"/>
                        <a:lumOff val="25000"/>
                      </a:schemeClr>
                    </a:solidFill>
                    <a:latin typeface="微软雅黑" panose="020B0503020204020204" pitchFamily="34" charset="-122"/>
                    <a:ea typeface="微软雅黑" panose="020B0503020204020204" pitchFamily="34" charset="-122"/>
                  </a:rPr>
                  <a:t>FeaSTGCN</a:t>
                </a:r>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的优点在于其具有良好的局部感知能力，在交通网络图中能够捕捉节点之间的空间相关性以及其随时间的动态变化。</a:t>
                </a:r>
              </a:p>
              <a:p>
                <a:pPr>
                  <a:lnSpc>
                    <a:spcPct val="125000"/>
                  </a:lnSpc>
                  <a:defRPr/>
                </a:pPr>
                <a:endPar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25000"/>
                  </a:lnSpc>
                  <a:defRPr/>
                </a:pPr>
                <a:endPar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7" name="Rectangle 33">
                <a:extLst>
                  <a:ext uri="{FF2B5EF4-FFF2-40B4-BE49-F238E27FC236}">
                    <a16:creationId xmlns:a16="http://schemas.microsoft.com/office/drawing/2014/main" id="{2DAD9A82-63F4-785E-1591-F7113839174F}"/>
                  </a:ext>
                </a:extLst>
              </p:cNvPr>
              <p:cNvSpPr>
                <a:spLocks noRot="1" noChangeAspect="1" noMove="1" noResize="1" noEditPoints="1" noAdjustHandles="1" noChangeArrowheads="1" noChangeShapeType="1" noTextEdit="1"/>
              </p:cNvSpPr>
              <p:nvPr/>
            </p:nvSpPr>
            <p:spPr>
              <a:xfrm>
                <a:off x="593232" y="2869030"/>
                <a:ext cx="8265913" cy="2674386"/>
              </a:xfrm>
              <a:prstGeom prst="rect">
                <a:avLst/>
              </a:prstGeom>
              <a:blipFill>
                <a:blip r:embed="rId3"/>
                <a:stretch>
                  <a:fillRect l="-22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3433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P spid="4" grpId="0" animBg="1"/>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3.2</a:t>
            </a:r>
            <a:r>
              <a:rPr lang="zh-CN" altLang="zh-CN" dirty="0"/>
              <a:t>基于</a:t>
            </a:r>
            <a:r>
              <a:rPr lang="zh-CN" altLang="en-US" dirty="0"/>
              <a:t>贝叶斯时空图自编码器的道路行驶时间预测模型</a:t>
            </a:r>
            <a:endParaRPr lang="zh-CN" altLang="en-US" dirty="0">
              <a:sym typeface="微软雅黑" panose="020B0503020204020204" pitchFamily="34" charset="-122"/>
            </a:endParaRPr>
          </a:p>
        </p:txBody>
      </p:sp>
      <p:sp>
        <p:nvSpPr>
          <p:cNvPr id="8" name="Rectangle 90">
            <a:extLst>
              <a:ext uri="{FF2B5EF4-FFF2-40B4-BE49-F238E27FC236}">
                <a16:creationId xmlns:a16="http://schemas.microsoft.com/office/drawing/2014/main" id="{9F03B35C-38CB-CE2B-85F7-D263D9BB58DA}"/>
              </a:ext>
            </a:extLst>
          </p:cNvPr>
          <p:cNvSpPr>
            <a:spLocks noChangeArrowheads="1"/>
          </p:cNvSpPr>
          <p:nvPr/>
        </p:nvSpPr>
        <p:spPr bwMode="auto">
          <a:xfrm>
            <a:off x="1356049" y="27743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Freeform 115">
            <a:extLst>
              <a:ext uri="{FF2B5EF4-FFF2-40B4-BE49-F238E27FC236}">
                <a16:creationId xmlns:a16="http://schemas.microsoft.com/office/drawing/2014/main" id="{39D390E7-8893-B979-3D6F-95C81785D056}"/>
              </a:ext>
            </a:extLst>
          </p:cNvPr>
          <p:cNvSpPr/>
          <p:nvPr/>
        </p:nvSpPr>
        <p:spPr bwMode="auto">
          <a:xfrm>
            <a:off x="361950" y="2072807"/>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23" name="Rectangle 33">
            <a:extLst>
              <a:ext uri="{FF2B5EF4-FFF2-40B4-BE49-F238E27FC236}">
                <a16:creationId xmlns:a16="http://schemas.microsoft.com/office/drawing/2014/main" id="{FCE9E312-0C7D-C2AE-D706-AD99398CFA43}"/>
              </a:ext>
            </a:extLst>
          </p:cNvPr>
          <p:cNvSpPr/>
          <p:nvPr/>
        </p:nvSpPr>
        <p:spPr>
          <a:xfrm>
            <a:off x="593232" y="1938935"/>
            <a:ext cx="8265913" cy="1414233"/>
          </a:xfrm>
          <a:prstGeom prst="rect">
            <a:avLst/>
          </a:prstGeom>
        </p:spPr>
        <p:txBody>
          <a:bodyPr wrap="square">
            <a:spAutoFit/>
          </a:bodyPr>
          <a:lstStyle/>
          <a:p>
            <a:pPr>
              <a:lnSpc>
                <a:spcPct val="125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贝叶斯时空图自编码器（</a:t>
            </a:r>
            <a:r>
              <a:rPr lang="en-US" altLang="zh-CN" sz="1400" b="1" kern="0" dirty="0">
                <a:solidFill>
                  <a:schemeClr val="tx1">
                    <a:lumMod val="75000"/>
                    <a:lumOff val="25000"/>
                  </a:schemeClr>
                </a:solidFill>
                <a:latin typeface="微软雅黑" panose="020B0503020204020204" pitchFamily="34" charset="-122"/>
                <a:ea typeface="微软雅黑" panose="020B0503020204020204" pitchFamily="34" charset="-122"/>
              </a:rPr>
              <a:t>BSTVAE</a:t>
            </a: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BSTVAE</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包括三部分，分别为编码器、重新参数化以及解码器，其中编码器部分是由两层基于自定义的贝叶斯图卷积层组成，其目的是将输入的时空特征映射到一个潜在空间，从而捕获交通网络中的不确定性信息；重参数化操作是变分自编码器（</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VAE</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）的关键组成部分，用于将潜在变量的分布参数化为神经网络的输出；解码器部分负责从学到的潜在变量</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z</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恢复出原始输入特征</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x</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Freeform 115">
            <a:extLst>
              <a:ext uri="{FF2B5EF4-FFF2-40B4-BE49-F238E27FC236}">
                <a16:creationId xmlns:a16="http://schemas.microsoft.com/office/drawing/2014/main" id="{CD63F22C-1D4A-2D38-7FFC-A94B4451B4B7}"/>
              </a:ext>
            </a:extLst>
          </p:cNvPr>
          <p:cNvSpPr/>
          <p:nvPr/>
        </p:nvSpPr>
        <p:spPr bwMode="auto">
          <a:xfrm>
            <a:off x="361950" y="3610605"/>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7" name="Rectangle 33">
            <a:extLst>
              <a:ext uri="{FF2B5EF4-FFF2-40B4-BE49-F238E27FC236}">
                <a16:creationId xmlns:a16="http://schemas.microsoft.com/office/drawing/2014/main" id="{2DAD9A82-63F4-785E-1591-F7113839174F}"/>
              </a:ext>
            </a:extLst>
          </p:cNvPr>
          <p:cNvSpPr/>
          <p:nvPr/>
        </p:nvSpPr>
        <p:spPr>
          <a:xfrm>
            <a:off x="593231" y="3493047"/>
            <a:ext cx="8265913" cy="1683538"/>
          </a:xfrm>
          <a:prstGeom prst="rect">
            <a:avLst/>
          </a:prstGeom>
        </p:spPr>
        <p:txBody>
          <a:bodyPr wrap="square">
            <a:spAutoFit/>
          </a:bodyPr>
          <a:lstStyle/>
          <a:p>
            <a:pPr>
              <a:lnSpc>
                <a:spcPct val="125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生成对抗网络</a:t>
            </a:r>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采用</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GANs</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训练方法可以进一步提高模型的预测性能，生成器</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G</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使用</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BSTVAE</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作为基本结构，判别器</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D</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采用图注意力网络（</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GAT</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）作为基本结构，包括两个</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GAT</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层和一个全连接层，</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GAT</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可以有效地捕获节点之间的复杂依赖关系，提高模型在交通网络行驶时间预测任务中的性能。生成器旨在生成越来越逼真的数据，判别器旨在判别数据的真伪越来越准确，通过生成器与判别器的相互博弈，生成器生成的数据越来越靠近真实数据，判别器判别数据的真假也越来越准确，从而加快模型收敛速度。</a:t>
            </a:r>
          </a:p>
          <a:p>
            <a:pPr>
              <a:lnSpc>
                <a:spcPct val="125000"/>
              </a:lnSpc>
              <a:defRPr/>
            </a:pPr>
            <a:endPar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46077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P spid="4"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3.2</a:t>
            </a:r>
            <a:r>
              <a:rPr lang="zh-CN" altLang="zh-CN" dirty="0"/>
              <a:t>基于</a:t>
            </a:r>
            <a:r>
              <a:rPr lang="zh-CN" altLang="en-US" dirty="0"/>
              <a:t>贝叶斯时空图自编码器的道路行驶时间预测模型</a:t>
            </a:r>
          </a:p>
        </p:txBody>
      </p:sp>
      <p:sp>
        <p:nvSpPr>
          <p:cNvPr id="7" name="Rectangle 33">
            <a:extLst>
              <a:ext uri="{FF2B5EF4-FFF2-40B4-BE49-F238E27FC236}">
                <a16:creationId xmlns:a16="http://schemas.microsoft.com/office/drawing/2014/main" id="{7A9818B0-716D-94BD-BF99-41929AC4884A}"/>
              </a:ext>
            </a:extLst>
          </p:cNvPr>
          <p:cNvSpPr/>
          <p:nvPr/>
        </p:nvSpPr>
        <p:spPr>
          <a:xfrm>
            <a:off x="853158" y="5113409"/>
            <a:ext cx="7437683" cy="987578"/>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rPr>
              <a:t>该图描述了基于时空图自编码器的城市道路行驶时间预测模型的基本结构和流程。输入数据是通过地图匹配方法获取的行驶速度数据以及路网中的道路特征，然后通过时空图卷积层、贝叶斯图自编码器进行处理，最后输出预测的行驶时间。</a:t>
            </a: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Rectangle 2">
            <a:extLst>
              <a:ext uri="{FF2B5EF4-FFF2-40B4-BE49-F238E27FC236}">
                <a16:creationId xmlns:a16="http://schemas.microsoft.com/office/drawing/2014/main" id="{FA33A588-5055-1E7B-8ED8-132A54D6E833}"/>
              </a:ext>
            </a:extLst>
          </p:cNvPr>
          <p:cNvSpPr>
            <a:spLocks noChangeArrowheads="1"/>
          </p:cNvSpPr>
          <p:nvPr/>
        </p:nvSpPr>
        <p:spPr bwMode="auto">
          <a:xfrm>
            <a:off x="1322173" y="140249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6" name="对象 5">
            <a:extLst>
              <a:ext uri="{FF2B5EF4-FFF2-40B4-BE49-F238E27FC236}">
                <a16:creationId xmlns:a16="http://schemas.microsoft.com/office/drawing/2014/main" id="{0E4375ED-F930-7FE0-DA9F-1BDD23FA7373}"/>
              </a:ext>
            </a:extLst>
          </p:cNvPr>
          <p:cNvGraphicFramePr>
            <a:graphicFrameLocks noChangeAspect="1"/>
          </p:cNvGraphicFramePr>
          <p:nvPr/>
        </p:nvGraphicFramePr>
        <p:xfrm>
          <a:off x="1322173" y="1285098"/>
          <a:ext cx="6115050" cy="3641725"/>
        </p:xfrm>
        <a:graphic>
          <a:graphicData uri="http://schemas.openxmlformats.org/presentationml/2006/ole">
            <mc:AlternateContent xmlns:mc="http://schemas.openxmlformats.org/markup-compatibility/2006">
              <mc:Choice xmlns:v="urn:schemas-microsoft-com:vml" Requires="v">
                <p:oleObj name="Visio" r:id="rId3" imgW="14695095" imgH="8751374" progId="Visio.Drawing.15">
                  <p:embed/>
                </p:oleObj>
              </mc:Choice>
              <mc:Fallback>
                <p:oleObj name="Visio" r:id="rId3" imgW="14695095" imgH="8751374" progId="Visio.Drawing.15">
                  <p:embed/>
                  <p:pic>
                    <p:nvPicPr>
                      <p:cNvPr id="6" name="对象 5">
                        <a:extLst>
                          <a:ext uri="{FF2B5EF4-FFF2-40B4-BE49-F238E27FC236}">
                            <a16:creationId xmlns:a16="http://schemas.microsoft.com/office/drawing/2014/main" id="{0E4375ED-F930-7FE0-DA9F-1BDD23FA73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2173" y="1285098"/>
                        <a:ext cx="6115050" cy="36417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Rectangle 33">
            <a:extLst>
              <a:ext uri="{FF2B5EF4-FFF2-40B4-BE49-F238E27FC236}">
                <a16:creationId xmlns:a16="http://schemas.microsoft.com/office/drawing/2014/main" id="{D3FE9446-6277-8963-2065-51B98A1DBCB6}"/>
              </a:ext>
            </a:extLst>
          </p:cNvPr>
          <p:cNvSpPr/>
          <p:nvPr/>
        </p:nvSpPr>
        <p:spPr>
          <a:xfrm>
            <a:off x="2672034" y="4839571"/>
            <a:ext cx="3415327" cy="302070"/>
          </a:xfrm>
          <a:prstGeom prst="rect">
            <a:avLst/>
          </a:prstGeom>
        </p:spPr>
        <p:txBody>
          <a:bodyPr wrap="square">
            <a:spAutoFit/>
          </a:bodyPr>
          <a:lstStyle/>
          <a:p>
            <a:pPr algn="ctr">
              <a:lnSpc>
                <a:spcPct val="125000"/>
              </a:lnSpc>
              <a:defRPr/>
            </a:pPr>
            <a:r>
              <a:rPr lang="zh-CN" altLang="en-US" sz="12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基于时空图自编码器的道路行驶时间预测模型</a:t>
            </a:r>
          </a:p>
        </p:txBody>
      </p:sp>
      <p:sp>
        <p:nvSpPr>
          <p:cNvPr id="9" name="Freeform 115">
            <a:extLst>
              <a:ext uri="{FF2B5EF4-FFF2-40B4-BE49-F238E27FC236}">
                <a16:creationId xmlns:a16="http://schemas.microsoft.com/office/drawing/2014/main" id="{C821FF31-D801-015B-E695-B46092836FA0}"/>
              </a:ext>
            </a:extLst>
          </p:cNvPr>
          <p:cNvSpPr/>
          <p:nvPr/>
        </p:nvSpPr>
        <p:spPr bwMode="auto">
          <a:xfrm>
            <a:off x="705636" y="5226787"/>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Tree>
    <p:extLst>
      <p:ext uri="{BB962C8B-B14F-4D97-AF65-F5344CB8AC3E}">
        <p14:creationId xmlns:p14="http://schemas.microsoft.com/office/powerpoint/2010/main" val="645530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3.3 </a:t>
            </a:r>
            <a:r>
              <a:rPr lang="zh-CN" altLang="en-US" dirty="0">
                <a:sym typeface="微软雅黑" panose="020B0503020204020204" pitchFamily="34" charset="-122"/>
              </a:rPr>
              <a:t>实验性能评估</a:t>
            </a:r>
            <a:r>
              <a:rPr lang="en-US" altLang="zh-CN" dirty="0">
                <a:sym typeface="微软雅黑" panose="020B0503020204020204" pitchFamily="34" charset="-122"/>
              </a:rPr>
              <a:t>-</a:t>
            </a:r>
            <a:r>
              <a:rPr lang="zh-CN" altLang="en-US" dirty="0">
                <a:sym typeface="微软雅黑" panose="020B0503020204020204" pitchFamily="34" charset="-122"/>
              </a:rPr>
              <a:t>地图匹配方法</a:t>
            </a:r>
          </a:p>
        </p:txBody>
      </p:sp>
      <p:sp>
        <p:nvSpPr>
          <p:cNvPr id="5" name="Rectangle 33"/>
          <p:cNvSpPr/>
          <p:nvPr/>
        </p:nvSpPr>
        <p:spPr>
          <a:xfrm>
            <a:off x="509470" y="2039519"/>
            <a:ext cx="8082080" cy="372025"/>
          </a:xfrm>
          <a:prstGeom prst="rect">
            <a:avLst/>
          </a:prstGeom>
        </p:spPr>
        <p:txBody>
          <a:bodyPr wrap="square">
            <a:spAutoFit/>
          </a:bodyPr>
          <a:lstStyle/>
          <a:p>
            <a:pPr>
              <a:lnSpc>
                <a:spcPct val="125000"/>
              </a:lnSpc>
              <a:defRPr/>
            </a:pPr>
            <a:endPar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15"/>
          <p:cNvSpPr/>
          <p:nvPr/>
        </p:nvSpPr>
        <p:spPr bwMode="auto">
          <a:xfrm>
            <a:off x="361950" y="1854338"/>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10" name="Rectangle 33"/>
          <p:cNvSpPr/>
          <p:nvPr/>
        </p:nvSpPr>
        <p:spPr>
          <a:xfrm>
            <a:off x="733726" y="4151621"/>
            <a:ext cx="7437683" cy="372025"/>
          </a:xfrm>
          <a:prstGeom prst="rect">
            <a:avLst/>
          </a:prstGeom>
        </p:spPr>
        <p:txBody>
          <a:bodyPr wrap="square">
            <a:spAutoFit/>
          </a:bodyPr>
          <a:lstStyle/>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Rectangle 33"/>
          <p:cNvSpPr/>
          <p:nvPr/>
        </p:nvSpPr>
        <p:spPr>
          <a:xfrm>
            <a:off x="733726" y="4736693"/>
            <a:ext cx="7437683" cy="372025"/>
          </a:xfrm>
          <a:prstGeom prst="rect">
            <a:avLst/>
          </a:prstGeom>
        </p:spPr>
        <p:txBody>
          <a:bodyPr wrap="square">
            <a:spAutoFit/>
          </a:bodyPr>
          <a:lstStyle/>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Rectangle 35"/>
          <p:cNvSpPr>
            <a:spLocks noChangeArrowheads="1"/>
          </p:cNvSpPr>
          <p:nvPr/>
        </p:nvSpPr>
        <p:spPr bwMode="auto">
          <a:xfrm>
            <a:off x="1151792" y="138039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8" name="图片 7" descr="图表, 条形图&#10;&#10;描述已自动生成">
            <a:extLst>
              <a:ext uri="{FF2B5EF4-FFF2-40B4-BE49-F238E27FC236}">
                <a16:creationId xmlns:a16="http://schemas.microsoft.com/office/drawing/2014/main" id="{1C5952E5-A370-D994-C669-33CFBBEB0F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95729" y="2142594"/>
            <a:ext cx="4151952" cy="3113964"/>
          </a:xfrm>
          <a:prstGeom prst="rect">
            <a:avLst/>
          </a:prstGeom>
        </p:spPr>
      </p:pic>
      <p:pic>
        <p:nvPicPr>
          <p:cNvPr id="15" name="图片 14" descr="图表, 条形图&#10;&#10;描述已自动生成">
            <a:extLst>
              <a:ext uri="{FF2B5EF4-FFF2-40B4-BE49-F238E27FC236}">
                <a16:creationId xmlns:a16="http://schemas.microsoft.com/office/drawing/2014/main" id="{6D8118E5-A8AC-BA7B-5518-C5CA7C7E5CB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6798" y="2142594"/>
            <a:ext cx="4125202" cy="3093902"/>
          </a:xfrm>
          <a:prstGeom prst="rect">
            <a:avLst/>
          </a:prstGeom>
        </p:spPr>
      </p:pic>
      <p:sp>
        <p:nvSpPr>
          <p:cNvPr id="9" name="Rectangle 33">
            <a:extLst>
              <a:ext uri="{FF2B5EF4-FFF2-40B4-BE49-F238E27FC236}">
                <a16:creationId xmlns:a16="http://schemas.microsoft.com/office/drawing/2014/main" id="{FB644D7A-6F7F-5D3A-1BAA-EC4021425955}"/>
              </a:ext>
            </a:extLst>
          </p:cNvPr>
          <p:cNvSpPr/>
          <p:nvPr/>
        </p:nvSpPr>
        <p:spPr>
          <a:xfrm>
            <a:off x="558059" y="5077560"/>
            <a:ext cx="3757100" cy="302070"/>
          </a:xfrm>
          <a:prstGeom prst="rect">
            <a:avLst/>
          </a:prstGeom>
        </p:spPr>
        <p:txBody>
          <a:bodyPr wrap="square">
            <a:spAutoFit/>
          </a:bodyPr>
          <a:lstStyle/>
          <a:p>
            <a:pPr algn="ctr">
              <a:lnSpc>
                <a:spcPct val="125000"/>
              </a:lnSpc>
              <a:defRPr/>
            </a:pPr>
            <a:r>
              <a:rPr lang="zh-CN" altLang="en-US" sz="12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平均距离误差</a:t>
            </a:r>
          </a:p>
        </p:txBody>
      </p:sp>
      <p:sp>
        <p:nvSpPr>
          <p:cNvPr id="12" name="Rectangle 33">
            <a:extLst>
              <a:ext uri="{FF2B5EF4-FFF2-40B4-BE49-F238E27FC236}">
                <a16:creationId xmlns:a16="http://schemas.microsoft.com/office/drawing/2014/main" id="{751C6779-57CF-573B-E790-3A1AEEEF763B}"/>
              </a:ext>
            </a:extLst>
          </p:cNvPr>
          <p:cNvSpPr/>
          <p:nvPr/>
        </p:nvSpPr>
        <p:spPr>
          <a:xfrm>
            <a:off x="4490826" y="5061012"/>
            <a:ext cx="3757100" cy="302070"/>
          </a:xfrm>
          <a:prstGeom prst="rect">
            <a:avLst/>
          </a:prstGeom>
        </p:spPr>
        <p:txBody>
          <a:bodyPr wrap="square">
            <a:spAutoFit/>
          </a:bodyPr>
          <a:lstStyle/>
          <a:p>
            <a:pPr algn="ctr">
              <a:lnSpc>
                <a:spcPct val="125000"/>
              </a:lnSpc>
              <a:defRPr/>
            </a:pPr>
            <a:r>
              <a:rPr lang="zh-CN" altLang="en-US" sz="12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准确率</a:t>
            </a:r>
          </a:p>
        </p:txBody>
      </p:sp>
    </p:spTree>
    <p:extLst>
      <p:ext uri="{BB962C8B-B14F-4D97-AF65-F5344CB8AC3E}">
        <p14:creationId xmlns:p14="http://schemas.microsoft.com/office/powerpoint/2010/main" val="3454696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3.3 </a:t>
            </a:r>
            <a:r>
              <a:rPr lang="zh-CN" altLang="en-US" dirty="0">
                <a:sym typeface="微软雅黑" panose="020B0503020204020204" pitchFamily="34" charset="-122"/>
              </a:rPr>
              <a:t>实验性能评估</a:t>
            </a:r>
            <a:r>
              <a:rPr lang="en-US" altLang="zh-CN" dirty="0">
                <a:sym typeface="微软雅黑" panose="020B0503020204020204" pitchFamily="34" charset="-122"/>
              </a:rPr>
              <a:t>-</a:t>
            </a:r>
            <a:r>
              <a:rPr lang="zh-CN" altLang="en-US" dirty="0">
                <a:sym typeface="微软雅黑" panose="020B0503020204020204" pitchFamily="34" charset="-122"/>
              </a:rPr>
              <a:t>地图匹配方法</a:t>
            </a:r>
          </a:p>
        </p:txBody>
      </p:sp>
      <p:sp>
        <p:nvSpPr>
          <p:cNvPr id="5" name="Rectangle 33"/>
          <p:cNvSpPr/>
          <p:nvPr/>
        </p:nvSpPr>
        <p:spPr>
          <a:xfrm>
            <a:off x="509470" y="2039519"/>
            <a:ext cx="8082080" cy="372025"/>
          </a:xfrm>
          <a:prstGeom prst="rect">
            <a:avLst/>
          </a:prstGeom>
        </p:spPr>
        <p:txBody>
          <a:bodyPr wrap="square">
            <a:spAutoFit/>
          </a:bodyPr>
          <a:lstStyle/>
          <a:p>
            <a:pPr>
              <a:lnSpc>
                <a:spcPct val="125000"/>
              </a:lnSpc>
              <a:defRPr/>
            </a:pPr>
            <a:endPar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15"/>
          <p:cNvSpPr/>
          <p:nvPr/>
        </p:nvSpPr>
        <p:spPr bwMode="auto">
          <a:xfrm>
            <a:off x="361950" y="1854338"/>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10" name="Rectangle 33"/>
          <p:cNvSpPr/>
          <p:nvPr/>
        </p:nvSpPr>
        <p:spPr>
          <a:xfrm>
            <a:off x="733726" y="4151621"/>
            <a:ext cx="7437683" cy="372025"/>
          </a:xfrm>
          <a:prstGeom prst="rect">
            <a:avLst/>
          </a:prstGeom>
        </p:spPr>
        <p:txBody>
          <a:bodyPr wrap="square">
            <a:spAutoFit/>
          </a:bodyPr>
          <a:lstStyle/>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Rectangle 33"/>
          <p:cNvSpPr/>
          <p:nvPr/>
        </p:nvSpPr>
        <p:spPr>
          <a:xfrm>
            <a:off x="733726" y="4736693"/>
            <a:ext cx="7437683" cy="372025"/>
          </a:xfrm>
          <a:prstGeom prst="rect">
            <a:avLst/>
          </a:prstGeom>
        </p:spPr>
        <p:txBody>
          <a:bodyPr wrap="square">
            <a:spAutoFit/>
          </a:bodyPr>
          <a:lstStyle/>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Rectangle 35"/>
          <p:cNvSpPr>
            <a:spLocks noChangeArrowheads="1"/>
          </p:cNvSpPr>
          <p:nvPr/>
        </p:nvSpPr>
        <p:spPr bwMode="auto">
          <a:xfrm>
            <a:off x="1151792" y="138039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descr="图表&#10;&#10;描述已自动生成">
            <a:extLst>
              <a:ext uri="{FF2B5EF4-FFF2-40B4-BE49-F238E27FC236}">
                <a16:creationId xmlns:a16="http://schemas.microsoft.com/office/drawing/2014/main" id="{A7F3AA95-E8C7-E5DD-D124-B72CCFD10D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9776" y="2411544"/>
            <a:ext cx="4526859" cy="3395144"/>
          </a:xfrm>
          <a:prstGeom prst="rect">
            <a:avLst/>
          </a:prstGeom>
        </p:spPr>
      </p:pic>
      <p:pic>
        <p:nvPicPr>
          <p:cNvPr id="11" name="图片 10" descr="图表, 条形图&#10;&#10;描述已自动生成">
            <a:extLst>
              <a:ext uri="{FF2B5EF4-FFF2-40B4-BE49-F238E27FC236}">
                <a16:creationId xmlns:a16="http://schemas.microsoft.com/office/drawing/2014/main" id="{A1D9FF7B-4876-2F5F-6009-9E5ED6543E3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9398" y="2610844"/>
            <a:ext cx="3767352" cy="282551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3.3 </a:t>
            </a:r>
            <a:r>
              <a:rPr lang="zh-CN" altLang="en-US" dirty="0">
                <a:sym typeface="微软雅黑" panose="020B0503020204020204" pitchFamily="34" charset="-122"/>
              </a:rPr>
              <a:t>实验性能评估</a:t>
            </a:r>
            <a:r>
              <a:rPr lang="en-US" altLang="zh-CN" dirty="0">
                <a:sym typeface="微软雅黑" panose="020B0503020204020204" pitchFamily="34" charset="-122"/>
              </a:rPr>
              <a:t>-</a:t>
            </a:r>
            <a:r>
              <a:rPr lang="zh-CN" altLang="en-US" dirty="0">
                <a:sym typeface="微软雅黑" panose="020B0503020204020204" pitchFamily="34" charset="-122"/>
              </a:rPr>
              <a:t>道路行驶时间预测模型</a:t>
            </a:r>
          </a:p>
        </p:txBody>
      </p:sp>
      <p:sp>
        <p:nvSpPr>
          <p:cNvPr id="7" name="Freeform 115"/>
          <p:cNvSpPr/>
          <p:nvPr/>
        </p:nvSpPr>
        <p:spPr bwMode="auto">
          <a:xfrm>
            <a:off x="586204" y="2081656"/>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pic>
        <p:nvPicPr>
          <p:cNvPr id="4" name="图片 3" descr="图表, 直方图&#10;&#10;描述已自动生成">
            <a:extLst>
              <a:ext uri="{FF2B5EF4-FFF2-40B4-BE49-F238E27FC236}">
                <a16:creationId xmlns:a16="http://schemas.microsoft.com/office/drawing/2014/main" id="{2D064BA8-E913-A17E-DEBE-0B169F49510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7410" y="2648775"/>
            <a:ext cx="4177379" cy="3133034"/>
          </a:xfrm>
          <a:prstGeom prst="rect">
            <a:avLst/>
          </a:prstGeom>
        </p:spPr>
      </p:pic>
      <p:pic>
        <p:nvPicPr>
          <p:cNvPr id="10" name="图片 9" descr="图片包含 图表&#10;&#10;描述已自动生成">
            <a:extLst>
              <a:ext uri="{FF2B5EF4-FFF2-40B4-BE49-F238E27FC236}">
                <a16:creationId xmlns:a16="http://schemas.microsoft.com/office/drawing/2014/main" id="{CB5A1F07-E9C4-C596-1F5C-8D45CF2D3D3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44789" y="2807665"/>
            <a:ext cx="3668347" cy="295771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图表, 雷达图&#10;&#10;描述已自动生成">
            <a:extLst>
              <a:ext uri="{FF2B5EF4-FFF2-40B4-BE49-F238E27FC236}">
                <a16:creationId xmlns:a16="http://schemas.microsoft.com/office/drawing/2014/main" id="{01A95B10-7071-BD44-6018-FE7D9AEDBA6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57936" y="2477555"/>
            <a:ext cx="4985981" cy="3561415"/>
          </a:xfrm>
          <a:prstGeom prst="rect">
            <a:avLst/>
          </a:prstGeom>
        </p:spPr>
      </p:pic>
      <p:sp>
        <p:nvSpPr>
          <p:cNvPr id="2" name="标题 1"/>
          <p:cNvSpPr>
            <a:spLocks noGrp="1"/>
          </p:cNvSpPr>
          <p:nvPr>
            <p:ph type="title"/>
          </p:nvPr>
        </p:nvSpPr>
        <p:spPr/>
        <p:txBody>
          <a:bodyPr/>
          <a:lstStyle/>
          <a:p>
            <a:r>
              <a:rPr lang="en-US" altLang="zh-CN" dirty="0">
                <a:sym typeface="微软雅黑" panose="020B0503020204020204" pitchFamily="34" charset="-122"/>
              </a:rPr>
              <a:t>3.3 </a:t>
            </a:r>
            <a:r>
              <a:rPr lang="zh-CN" altLang="en-US" dirty="0">
                <a:sym typeface="微软雅黑" panose="020B0503020204020204" pitchFamily="34" charset="-122"/>
              </a:rPr>
              <a:t>实验性能评估</a:t>
            </a:r>
            <a:r>
              <a:rPr lang="en-US" altLang="zh-CN" dirty="0">
                <a:sym typeface="微软雅黑" panose="020B0503020204020204" pitchFamily="34" charset="-122"/>
              </a:rPr>
              <a:t>-</a:t>
            </a:r>
            <a:r>
              <a:rPr lang="zh-CN" altLang="en-US" dirty="0">
                <a:sym typeface="微软雅黑" panose="020B0503020204020204" pitchFamily="34" charset="-122"/>
              </a:rPr>
              <a:t>道路行驶时间预测模型</a:t>
            </a:r>
          </a:p>
        </p:txBody>
      </p:sp>
      <p:sp>
        <p:nvSpPr>
          <p:cNvPr id="7" name="Freeform 115"/>
          <p:cNvSpPr/>
          <p:nvPr/>
        </p:nvSpPr>
        <p:spPr bwMode="auto">
          <a:xfrm>
            <a:off x="586204" y="2081656"/>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pic>
        <p:nvPicPr>
          <p:cNvPr id="5" name="图片 4" descr="图表, 雷达图&#10;&#10;描述已自动生成">
            <a:extLst>
              <a:ext uri="{FF2B5EF4-FFF2-40B4-BE49-F238E27FC236}">
                <a16:creationId xmlns:a16="http://schemas.microsoft.com/office/drawing/2014/main" id="{84001604-49DD-8999-FACF-CB88B171575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4571"/>
          <a:stretch/>
        </p:blipFill>
        <p:spPr>
          <a:xfrm>
            <a:off x="441276" y="2477555"/>
            <a:ext cx="4080681" cy="3411941"/>
          </a:xfrm>
          <a:prstGeom prst="rect">
            <a:avLst/>
          </a:prstGeom>
        </p:spPr>
      </p:pic>
    </p:spTree>
    <p:extLst>
      <p:ext uri="{BB962C8B-B14F-4D97-AF65-F5344CB8AC3E}">
        <p14:creationId xmlns:p14="http://schemas.microsoft.com/office/powerpoint/2010/main" val="1965676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1" y="0"/>
            <a:ext cx="4368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46"/>
          <p:cNvSpPr/>
          <p:nvPr/>
        </p:nvSpPr>
        <p:spPr bwMode="auto">
          <a:xfrm rot="5400000" flipV="1">
            <a:off x="1270707" y="-1270708"/>
            <a:ext cx="1827382" cy="43688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371901" y="3861106"/>
            <a:ext cx="1624987" cy="436880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0" y="1070223"/>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4" name="图片 3"/>
          <p:cNvPicPr/>
          <p:nvPr/>
        </p:nvPicPr>
        <p:blipFill>
          <a:blip r:embed="rId3">
            <a:extLst>
              <a:ext uri="{28A0092B-C50C-407E-A947-70E740481C1C}">
                <a14:useLocalDpi xmlns:a14="http://schemas.microsoft.com/office/drawing/2010/main" val="0"/>
              </a:ext>
            </a:extLst>
          </a:blip>
          <a:stretch>
            <a:fillRect/>
          </a:stretch>
        </p:blipFill>
        <p:spPr>
          <a:xfrm>
            <a:off x="-1" y="2024705"/>
            <a:ext cx="5136596" cy="3017750"/>
          </a:xfrm>
          <a:prstGeom prst="rect">
            <a:avLst/>
          </a:prstGeom>
        </p:spPr>
      </p:pic>
      <p:sp>
        <p:nvSpPr>
          <p:cNvPr id="39" name="任意多边形 38"/>
          <p:cNvSpPr/>
          <p:nvPr/>
        </p:nvSpPr>
        <p:spPr>
          <a:xfrm rot="16200000">
            <a:off x="105970"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2269997" y="-16039"/>
            <a:ext cx="6868891"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nvSpPr>
        <p:spPr>
          <a:xfrm>
            <a:off x="6080091" y="4161104"/>
            <a:ext cx="1620957"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研究的背景与意义</a:t>
            </a:r>
          </a:p>
        </p:txBody>
      </p:sp>
      <p:sp>
        <p:nvSpPr>
          <p:cNvPr id="74" name="矩形 73"/>
          <p:cNvSpPr/>
          <p:nvPr/>
        </p:nvSpPr>
        <p:spPr>
          <a:xfrm>
            <a:off x="5638161" y="4632257"/>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nvSpPr>
        <p:spPr>
          <a:xfrm>
            <a:off x="6099591" y="4640539"/>
            <a:ext cx="902811"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研究内容</a:t>
            </a:r>
          </a:p>
        </p:txBody>
      </p:sp>
      <p:sp>
        <p:nvSpPr>
          <p:cNvPr id="76" name="矩形 75"/>
          <p:cNvSpPr/>
          <p:nvPr/>
        </p:nvSpPr>
        <p:spPr>
          <a:xfrm>
            <a:off x="5628411" y="5120657"/>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矩形 76"/>
          <p:cNvSpPr/>
          <p:nvPr/>
        </p:nvSpPr>
        <p:spPr>
          <a:xfrm>
            <a:off x="6080091" y="5129681"/>
            <a:ext cx="1620957"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方案的设计与介绍</a:t>
            </a:r>
          </a:p>
        </p:txBody>
      </p:sp>
      <p:sp>
        <p:nvSpPr>
          <p:cNvPr id="24" name="文本框 23"/>
          <p:cNvSpPr txBox="1"/>
          <p:nvPr/>
        </p:nvSpPr>
        <p:spPr>
          <a:xfrm>
            <a:off x="6416393" y="2888205"/>
            <a:ext cx="1010213" cy="523220"/>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en-US" altLang="zh-CN" dirty="0">
                <a:sym typeface="微软雅黑" panose="020B0503020204020204" pitchFamily="34" charset="-122"/>
              </a:rPr>
              <a:t> </a:t>
            </a:r>
            <a:r>
              <a:rPr lang="zh-CN" altLang="en-US" dirty="0">
                <a:sym typeface="微软雅黑" panose="020B0503020204020204" pitchFamily="34" charset="-122"/>
              </a:rPr>
              <a:t>目录</a:t>
            </a:r>
            <a:endParaRPr lang="en-US" altLang="zh-CN" dirty="0">
              <a:sym typeface="微软雅黑" panose="020B0503020204020204" pitchFamily="34" charset="-122"/>
            </a:endParaRPr>
          </a:p>
        </p:txBody>
      </p:sp>
      <p:pic>
        <p:nvPicPr>
          <p:cNvPr id="6" name="图片 5"/>
          <p:cNvPicPr/>
          <p:nvPr/>
        </p:nvPicPr>
        <p:blipFill>
          <a:blip r:embed="rId4" cstate="print">
            <a:extLst>
              <a:ext uri="{28A0092B-C50C-407E-A947-70E740481C1C}">
                <a14:useLocalDpi xmlns:a14="http://schemas.microsoft.com/office/drawing/2010/main" val="0"/>
              </a:ext>
            </a:extLst>
          </a:blip>
          <a:stretch>
            <a:fillRect/>
          </a:stretch>
        </p:blipFill>
        <p:spPr>
          <a:xfrm>
            <a:off x="6223000" y="825500"/>
            <a:ext cx="1397000" cy="1397000"/>
          </a:xfrm>
          <a:prstGeom prst="rect">
            <a:avLst/>
          </a:prstGeom>
        </p:spPr>
      </p:pic>
      <p:sp>
        <p:nvSpPr>
          <p:cNvPr id="22" name="矩形 21"/>
          <p:cNvSpPr/>
          <p:nvPr/>
        </p:nvSpPr>
        <p:spPr>
          <a:xfrm>
            <a:off x="5628411" y="5615669"/>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4</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p:nvSpPr>
        <p:spPr>
          <a:xfrm>
            <a:off x="6085731" y="5624693"/>
            <a:ext cx="180049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原型系统设计与实现</a:t>
            </a:r>
          </a:p>
        </p:txBody>
      </p:sp>
      <p:sp>
        <p:nvSpPr>
          <p:cNvPr id="25" name="矩形 24"/>
          <p:cNvSpPr/>
          <p:nvPr/>
        </p:nvSpPr>
        <p:spPr>
          <a:xfrm>
            <a:off x="5628406" y="6084721"/>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5</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26"/>
          <p:cNvSpPr/>
          <p:nvPr/>
        </p:nvSpPr>
        <p:spPr>
          <a:xfrm>
            <a:off x="6085731" y="6098258"/>
            <a:ext cx="1082348"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总结与展望</a:t>
            </a:r>
          </a:p>
        </p:txBody>
      </p:sp>
      <p:sp>
        <p:nvSpPr>
          <p:cNvPr id="26" name="矩形 25"/>
          <p:cNvSpPr/>
          <p:nvPr/>
        </p:nvSpPr>
        <p:spPr>
          <a:xfrm>
            <a:off x="5638161" y="4161104"/>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1962614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4 </a:t>
            </a:r>
            <a:r>
              <a:rPr lang="zh-CN" altLang="en-US" dirty="0">
                <a:sym typeface="微软雅黑" panose="020B0503020204020204" pitchFamily="34" charset="-122"/>
              </a:rPr>
              <a:t>原型系统设计与实现</a:t>
            </a:r>
            <a:endParaRPr lang="zh-CN" altLang="en-US" dirty="0"/>
          </a:p>
        </p:txBody>
      </p:sp>
      <p:sp>
        <p:nvSpPr>
          <p:cNvPr id="3" name="Freeform 115"/>
          <p:cNvSpPr/>
          <p:nvPr/>
        </p:nvSpPr>
        <p:spPr bwMode="auto">
          <a:xfrm>
            <a:off x="629447" y="4661044"/>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4" name="Rectangle 33"/>
          <p:cNvSpPr/>
          <p:nvPr/>
        </p:nvSpPr>
        <p:spPr>
          <a:xfrm>
            <a:off x="801156" y="4541196"/>
            <a:ext cx="7437683" cy="1910908"/>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该图展示了原型系统的总体架构。该系统主要由数据处理模块、地图匹配模块、模型训练模块以及道路预测模块。数据处理模块负责获取数据、数据去噪以及解析路网等，地图匹配模块负责将</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GPS</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轨迹匹配到正确的道路上并计算路网历史行驶速度，模型训练模块将历史行驶速度构建为多个时空图输入到模型中训练预测模型，道路预测模块基于我们的贝叶斯时空图卷积模型进行行驶时间预测并输出预测结果。</a:t>
            </a:r>
          </a:p>
        </p:txBody>
      </p:sp>
      <p:sp>
        <p:nvSpPr>
          <p:cNvPr id="6" name="Rectangle 33"/>
          <p:cNvSpPr/>
          <p:nvPr/>
        </p:nvSpPr>
        <p:spPr>
          <a:xfrm>
            <a:off x="1950378" y="4248355"/>
            <a:ext cx="5052742" cy="302070"/>
          </a:xfrm>
          <a:prstGeom prst="rect">
            <a:avLst/>
          </a:prstGeom>
        </p:spPr>
        <p:txBody>
          <a:bodyPr wrap="square">
            <a:spAutoFit/>
          </a:bodyPr>
          <a:lstStyle/>
          <a:p>
            <a:pPr algn="ctr">
              <a:lnSpc>
                <a:spcPct val="125000"/>
              </a:lnSpc>
              <a:defRPr/>
            </a:pPr>
            <a:r>
              <a:rPr lang="zh-CN" altLang="en-US" sz="12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基于贝叶斯时空图自编码器的道路行驶时间预测模型的原型系统结构</a:t>
            </a:r>
          </a:p>
        </p:txBody>
      </p:sp>
      <p:sp>
        <p:nvSpPr>
          <p:cNvPr id="5" name="Rectangle 46">
            <a:extLst>
              <a:ext uri="{FF2B5EF4-FFF2-40B4-BE49-F238E27FC236}">
                <a16:creationId xmlns:a16="http://schemas.microsoft.com/office/drawing/2014/main" id="{56C3DF5A-432B-1EE8-97C8-4E243BFCB220}"/>
              </a:ext>
            </a:extLst>
          </p:cNvPr>
          <p:cNvSpPr>
            <a:spLocks noChangeArrowheads="1"/>
          </p:cNvSpPr>
          <p:nvPr/>
        </p:nvSpPr>
        <p:spPr bwMode="auto">
          <a:xfrm>
            <a:off x="2391032" y="241574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 name="对象 6">
            <a:extLst>
              <a:ext uri="{FF2B5EF4-FFF2-40B4-BE49-F238E27FC236}">
                <a16:creationId xmlns:a16="http://schemas.microsoft.com/office/drawing/2014/main" id="{4765B787-F3FD-D917-DFB4-47A41B010600}"/>
              </a:ext>
            </a:extLst>
          </p:cNvPr>
          <p:cNvGraphicFramePr>
            <a:graphicFrameLocks noChangeAspect="1"/>
          </p:cNvGraphicFramePr>
          <p:nvPr/>
        </p:nvGraphicFramePr>
        <p:xfrm>
          <a:off x="1642268" y="1212177"/>
          <a:ext cx="5668963" cy="3106511"/>
        </p:xfrm>
        <a:graphic>
          <a:graphicData uri="http://schemas.openxmlformats.org/presentationml/2006/ole">
            <mc:AlternateContent xmlns:mc="http://schemas.openxmlformats.org/markup-compatibility/2006">
              <mc:Choice xmlns:v="urn:schemas-microsoft-com:vml" Requires="v">
                <p:oleObj name="Visio" r:id="rId3" imgW="5669069" imgH="3330019" progId="Visio.Drawing.15">
                  <p:embed/>
                </p:oleObj>
              </mc:Choice>
              <mc:Fallback>
                <p:oleObj name="Visio" r:id="rId3" imgW="5669069" imgH="3330019" progId="Visio.Drawing.15">
                  <p:embed/>
                  <p:pic>
                    <p:nvPicPr>
                      <p:cNvPr id="7" name="对象 6">
                        <a:extLst>
                          <a:ext uri="{FF2B5EF4-FFF2-40B4-BE49-F238E27FC236}">
                            <a16:creationId xmlns:a16="http://schemas.microsoft.com/office/drawing/2014/main" id="{4765B787-F3FD-D917-DFB4-47A41B0106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2268" y="1212177"/>
                        <a:ext cx="5668963" cy="3106511"/>
                      </a:xfrm>
                      <a:prstGeom prst="rect">
                        <a:avLst/>
                      </a:prstGeom>
                      <a:noFill/>
                    </p:spPr>
                  </p:pic>
                </p:oleObj>
              </mc:Fallback>
            </mc:AlternateContent>
          </a:graphicData>
        </a:graphic>
      </p:graphicFrame>
    </p:spTree>
    <p:extLst>
      <p:ext uri="{BB962C8B-B14F-4D97-AF65-F5344CB8AC3E}">
        <p14:creationId xmlns:p14="http://schemas.microsoft.com/office/powerpoint/2010/main" val="2554099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 name="矩形 34"/>
          <p:cNvSpPr/>
          <p:nvPr/>
        </p:nvSpPr>
        <p:spPr bwMode="auto">
          <a:xfrm>
            <a:off x="-1" y="0"/>
            <a:ext cx="4368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46"/>
          <p:cNvSpPr/>
          <p:nvPr/>
        </p:nvSpPr>
        <p:spPr bwMode="auto">
          <a:xfrm rot="5400000" flipV="1">
            <a:off x="1270707" y="-1270708"/>
            <a:ext cx="1827382" cy="43688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371901" y="3861106"/>
            <a:ext cx="1624987" cy="436880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0" y="1070223"/>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4" name="图片 3"/>
          <p:cNvPicPr/>
          <p:nvPr/>
        </p:nvPicPr>
        <p:blipFill>
          <a:blip r:embed="rId3">
            <a:extLst>
              <a:ext uri="{28A0092B-C50C-407E-A947-70E740481C1C}">
                <a14:useLocalDpi xmlns:a14="http://schemas.microsoft.com/office/drawing/2010/main" val="0"/>
              </a:ext>
            </a:extLst>
          </a:blip>
          <a:stretch>
            <a:fillRect/>
          </a:stretch>
        </p:blipFill>
        <p:spPr>
          <a:xfrm>
            <a:off x="-1" y="2024705"/>
            <a:ext cx="5136596" cy="3017750"/>
          </a:xfrm>
          <a:prstGeom prst="rect">
            <a:avLst/>
          </a:prstGeom>
        </p:spPr>
      </p:pic>
      <p:sp>
        <p:nvSpPr>
          <p:cNvPr id="39" name="任意多边形 38"/>
          <p:cNvSpPr/>
          <p:nvPr/>
        </p:nvSpPr>
        <p:spPr>
          <a:xfrm rot="16200000">
            <a:off x="105970"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2269997" y="-16039"/>
            <a:ext cx="6868891"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p:cNvSpPr/>
          <p:nvPr/>
        </p:nvSpPr>
        <p:spPr>
          <a:xfrm>
            <a:off x="5628411" y="4156593"/>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nvSpPr>
        <p:spPr>
          <a:xfrm>
            <a:off x="6080091" y="4161104"/>
            <a:ext cx="1441420"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研究背景与意义</a:t>
            </a:r>
          </a:p>
        </p:txBody>
      </p:sp>
      <p:sp>
        <p:nvSpPr>
          <p:cNvPr id="74" name="矩形 73"/>
          <p:cNvSpPr/>
          <p:nvPr/>
        </p:nvSpPr>
        <p:spPr>
          <a:xfrm>
            <a:off x="5638161" y="4632257"/>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nvSpPr>
        <p:spPr>
          <a:xfrm>
            <a:off x="6099591" y="4640539"/>
            <a:ext cx="902811"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研究内容</a:t>
            </a:r>
          </a:p>
        </p:txBody>
      </p:sp>
      <p:sp>
        <p:nvSpPr>
          <p:cNvPr id="76" name="矩形 75"/>
          <p:cNvSpPr/>
          <p:nvPr/>
        </p:nvSpPr>
        <p:spPr>
          <a:xfrm>
            <a:off x="5628411" y="5120657"/>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矩形 76"/>
          <p:cNvSpPr/>
          <p:nvPr/>
        </p:nvSpPr>
        <p:spPr>
          <a:xfrm>
            <a:off x="6080091" y="5129681"/>
            <a:ext cx="1620957"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方案的设计与介绍</a:t>
            </a:r>
          </a:p>
        </p:txBody>
      </p:sp>
      <p:sp>
        <p:nvSpPr>
          <p:cNvPr id="24" name="文本框 23"/>
          <p:cNvSpPr txBox="1"/>
          <p:nvPr/>
        </p:nvSpPr>
        <p:spPr>
          <a:xfrm>
            <a:off x="6416393" y="2888205"/>
            <a:ext cx="1010213" cy="523220"/>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en-US" altLang="zh-CN" dirty="0">
                <a:sym typeface="微软雅黑" panose="020B0503020204020204" pitchFamily="34" charset="-122"/>
              </a:rPr>
              <a:t> </a:t>
            </a:r>
            <a:r>
              <a:rPr lang="zh-CN" altLang="en-US" dirty="0">
                <a:sym typeface="微软雅黑" panose="020B0503020204020204" pitchFamily="34" charset="-122"/>
              </a:rPr>
              <a:t>目录</a:t>
            </a:r>
            <a:endParaRPr lang="en-US" altLang="zh-CN" dirty="0">
              <a:sym typeface="微软雅黑" panose="020B0503020204020204" pitchFamily="34" charset="-122"/>
            </a:endParaRPr>
          </a:p>
        </p:txBody>
      </p:sp>
      <p:pic>
        <p:nvPicPr>
          <p:cNvPr id="6" name="图片 5"/>
          <p:cNvPicPr/>
          <p:nvPr/>
        </p:nvPicPr>
        <p:blipFill>
          <a:blip r:embed="rId4" cstate="print">
            <a:extLst>
              <a:ext uri="{28A0092B-C50C-407E-A947-70E740481C1C}">
                <a14:useLocalDpi xmlns:a14="http://schemas.microsoft.com/office/drawing/2010/main" val="0"/>
              </a:ext>
            </a:extLst>
          </a:blip>
          <a:stretch>
            <a:fillRect/>
          </a:stretch>
        </p:blipFill>
        <p:spPr>
          <a:xfrm>
            <a:off x="6223000" y="825500"/>
            <a:ext cx="1397000" cy="1397000"/>
          </a:xfrm>
          <a:prstGeom prst="rect">
            <a:avLst/>
          </a:prstGeom>
        </p:spPr>
      </p:pic>
      <p:sp>
        <p:nvSpPr>
          <p:cNvPr id="22" name="矩形 21"/>
          <p:cNvSpPr/>
          <p:nvPr/>
        </p:nvSpPr>
        <p:spPr>
          <a:xfrm>
            <a:off x="5628411" y="5615669"/>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4</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p:nvSpPr>
        <p:spPr>
          <a:xfrm>
            <a:off x="6085731" y="5624693"/>
            <a:ext cx="180049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原型系统设计与实现</a:t>
            </a:r>
          </a:p>
        </p:txBody>
      </p:sp>
      <p:sp>
        <p:nvSpPr>
          <p:cNvPr id="25" name="矩形 24"/>
          <p:cNvSpPr/>
          <p:nvPr/>
        </p:nvSpPr>
        <p:spPr>
          <a:xfrm>
            <a:off x="5628406" y="6084721"/>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5</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26"/>
          <p:cNvSpPr/>
          <p:nvPr/>
        </p:nvSpPr>
        <p:spPr>
          <a:xfrm>
            <a:off x="6085731" y="6098258"/>
            <a:ext cx="1082348"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总结与展望</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4 </a:t>
            </a:r>
            <a:r>
              <a:rPr lang="zh-CN" altLang="en-US" dirty="0">
                <a:sym typeface="微软雅黑" panose="020B0503020204020204" pitchFamily="34" charset="-122"/>
              </a:rPr>
              <a:t>原型系统设计与实现</a:t>
            </a:r>
            <a:endParaRPr lang="zh-CN" altLang="en-US" dirty="0"/>
          </a:p>
        </p:txBody>
      </p:sp>
      <p:sp>
        <p:nvSpPr>
          <p:cNvPr id="6" name="矩形 5"/>
          <p:cNvSpPr/>
          <p:nvPr/>
        </p:nvSpPr>
        <p:spPr>
          <a:xfrm>
            <a:off x="3880223" y="5474633"/>
            <a:ext cx="1449182" cy="276999"/>
          </a:xfrm>
          <a:prstGeom prst="rect">
            <a:avLst/>
          </a:prstGeom>
        </p:spPr>
        <p:txBody>
          <a:bodyPr wrap="square">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数据下载界面</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Freeform 115"/>
          <p:cNvSpPr/>
          <p:nvPr/>
        </p:nvSpPr>
        <p:spPr bwMode="auto">
          <a:xfrm>
            <a:off x="749940" y="2020176"/>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zh-CN" sz="1600" dirty="0">
              <a:solidFill>
                <a:schemeClr val="tx1">
                  <a:lumMod val="75000"/>
                  <a:lumOff val="25000"/>
                </a:schemeClr>
              </a:solidFill>
              <a:latin typeface="+mj-ea"/>
              <a:ea typeface="+mj-ea"/>
            </a:endParaRPr>
          </a:p>
        </p:txBody>
      </p:sp>
      <p:sp>
        <p:nvSpPr>
          <p:cNvPr id="8" name="文本框 7"/>
          <p:cNvSpPr txBox="1"/>
          <p:nvPr/>
        </p:nvSpPr>
        <p:spPr>
          <a:xfrm>
            <a:off x="897461" y="1928554"/>
            <a:ext cx="7235423" cy="302729"/>
          </a:xfrm>
          <a:prstGeom prst="rect">
            <a:avLst/>
          </a:prstGeom>
          <a:noFill/>
        </p:spPr>
        <p:txBody>
          <a:bodyPr wrap="square" rtlCol="0">
            <a:noAutofit/>
          </a:bodyPr>
          <a:lstStyle/>
          <a:p>
            <a:r>
              <a:rPr lang="zh-CN" altLang="en-US" sz="1600" dirty="0">
                <a:latin typeface="+mj-ea"/>
                <a:ea typeface="+mj-ea"/>
              </a:rPr>
              <a:t>数据下载与处理</a:t>
            </a:r>
            <a:endParaRPr lang="zh-CN" altLang="en-US" sz="1800" dirty="0">
              <a:latin typeface="微软雅黑" panose="020B0503020204020204" pitchFamily="34" charset="-122"/>
              <a:ea typeface="微软雅黑" panose="020B0503020204020204" pitchFamily="34" charset="-122"/>
            </a:endParaRPr>
          </a:p>
        </p:txBody>
      </p:sp>
      <p:pic>
        <p:nvPicPr>
          <p:cNvPr id="4" name="图片 3" descr="地图&#10;&#10;描述已自动生成">
            <a:extLst>
              <a:ext uri="{FF2B5EF4-FFF2-40B4-BE49-F238E27FC236}">
                <a16:creationId xmlns:a16="http://schemas.microsoft.com/office/drawing/2014/main" id="{07788DE1-3B60-F502-D689-EE93187DDF6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21521" y="2431333"/>
            <a:ext cx="6119390" cy="2941575"/>
          </a:xfrm>
          <a:prstGeom prst="rect">
            <a:avLst/>
          </a:prstGeom>
        </p:spPr>
      </p:pic>
    </p:spTree>
    <p:extLst>
      <p:ext uri="{BB962C8B-B14F-4D97-AF65-F5344CB8AC3E}">
        <p14:creationId xmlns:p14="http://schemas.microsoft.com/office/powerpoint/2010/main" val="253167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4 </a:t>
            </a:r>
            <a:r>
              <a:rPr lang="zh-CN" altLang="en-US" dirty="0">
                <a:sym typeface="微软雅黑" panose="020B0503020204020204" pitchFamily="34" charset="-122"/>
              </a:rPr>
              <a:t>原型系统设计与实现</a:t>
            </a:r>
            <a:endParaRPr lang="zh-CN" altLang="en-US" dirty="0"/>
          </a:p>
        </p:txBody>
      </p:sp>
      <p:sp>
        <p:nvSpPr>
          <p:cNvPr id="6" name="矩形 5"/>
          <p:cNvSpPr/>
          <p:nvPr/>
        </p:nvSpPr>
        <p:spPr>
          <a:xfrm>
            <a:off x="3711216" y="3123956"/>
            <a:ext cx="1449182" cy="276999"/>
          </a:xfrm>
          <a:prstGeom prst="rect">
            <a:avLst/>
          </a:prstGeom>
        </p:spPr>
        <p:txBody>
          <a:bodyPr wrap="square">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后台处理进度</a:t>
            </a:r>
          </a:p>
        </p:txBody>
      </p:sp>
      <p:sp>
        <p:nvSpPr>
          <p:cNvPr id="7" name="Freeform 115"/>
          <p:cNvSpPr/>
          <p:nvPr/>
        </p:nvSpPr>
        <p:spPr bwMode="auto">
          <a:xfrm>
            <a:off x="749940" y="2020176"/>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zh-CN" sz="1600" dirty="0">
              <a:solidFill>
                <a:schemeClr val="tx1">
                  <a:lumMod val="75000"/>
                  <a:lumOff val="25000"/>
                </a:schemeClr>
              </a:solidFill>
              <a:latin typeface="+mj-ea"/>
              <a:ea typeface="+mj-ea"/>
            </a:endParaRPr>
          </a:p>
        </p:txBody>
      </p:sp>
      <p:sp>
        <p:nvSpPr>
          <p:cNvPr id="8" name="文本框 7"/>
          <p:cNvSpPr txBox="1"/>
          <p:nvPr/>
        </p:nvSpPr>
        <p:spPr>
          <a:xfrm>
            <a:off x="897461" y="1928554"/>
            <a:ext cx="7235423" cy="302729"/>
          </a:xfrm>
          <a:prstGeom prst="rect">
            <a:avLst/>
          </a:prstGeom>
          <a:noFill/>
        </p:spPr>
        <p:txBody>
          <a:bodyPr wrap="square" rtlCol="0">
            <a:noAutofit/>
          </a:bodyPr>
          <a:lstStyle/>
          <a:p>
            <a:r>
              <a:rPr lang="zh-CN" altLang="en-US" sz="1600" dirty="0">
                <a:latin typeface="+mj-ea"/>
                <a:ea typeface="+mj-ea"/>
              </a:rPr>
              <a:t>数据下载与处理</a:t>
            </a:r>
            <a:endParaRPr lang="zh-CN" altLang="en-US" sz="18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604EA7F6-0DA6-5D30-7E74-DDEBB39C1FE3}"/>
              </a:ext>
            </a:extLst>
          </p:cNvPr>
          <p:cNvPicPr>
            <a:picLocks noChangeAspect="1"/>
          </p:cNvPicPr>
          <p:nvPr/>
        </p:nvPicPr>
        <p:blipFill>
          <a:blip r:embed="rId3"/>
          <a:stretch>
            <a:fillRect/>
          </a:stretch>
        </p:blipFill>
        <p:spPr>
          <a:xfrm>
            <a:off x="1455107" y="2405557"/>
            <a:ext cx="6120130" cy="682625"/>
          </a:xfrm>
          <a:prstGeom prst="rect">
            <a:avLst/>
          </a:prstGeom>
        </p:spPr>
      </p:pic>
      <p:pic>
        <p:nvPicPr>
          <p:cNvPr id="5" name="图片 4">
            <a:extLst>
              <a:ext uri="{FF2B5EF4-FFF2-40B4-BE49-F238E27FC236}">
                <a16:creationId xmlns:a16="http://schemas.microsoft.com/office/drawing/2014/main" id="{CBFD6B9D-7D3F-E9EB-D937-0004BC9E9637}"/>
              </a:ext>
            </a:extLst>
          </p:cNvPr>
          <p:cNvPicPr>
            <a:picLocks noChangeAspect="1"/>
          </p:cNvPicPr>
          <p:nvPr/>
        </p:nvPicPr>
        <p:blipFill>
          <a:blip r:embed="rId4"/>
          <a:stretch>
            <a:fillRect/>
          </a:stretch>
        </p:blipFill>
        <p:spPr>
          <a:xfrm>
            <a:off x="1467780" y="3510213"/>
            <a:ext cx="6120130" cy="2048510"/>
          </a:xfrm>
          <a:prstGeom prst="rect">
            <a:avLst/>
          </a:prstGeom>
        </p:spPr>
      </p:pic>
      <p:sp>
        <p:nvSpPr>
          <p:cNvPr id="9" name="矩形 8">
            <a:extLst>
              <a:ext uri="{FF2B5EF4-FFF2-40B4-BE49-F238E27FC236}">
                <a16:creationId xmlns:a16="http://schemas.microsoft.com/office/drawing/2014/main" id="{89BDD8F7-5680-67F8-6919-820B0C2ECFD9}"/>
              </a:ext>
            </a:extLst>
          </p:cNvPr>
          <p:cNvSpPr/>
          <p:nvPr/>
        </p:nvSpPr>
        <p:spPr>
          <a:xfrm>
            <a:off x="3711216" y="5601025"/>
            <a:ext cx="1006360" cy="276999"/>
          </a:xfrm>
          <a:prstGeom prst="rect">
            <a:avLst/>
          </a:prstGeom>
        </p:spPr>
        <p:txBody>
          <a:bodyPr wrap="square">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已下载数据</a:t>
            </a:r>
          </a:p>
        </p:txBody>
      </p:sp>
    </p:spTree>
    <p:extLst>
      <p:ext uri="{BB962C8B-B14F-4D97-AF65-F5344CB8AC3E}">
        <p14:creationId xmlns:p14="http://schemas.microsoft.com/office/powerpoint/2010/main" val="2833107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4 </a:t>
            </a:r>
            <a:r>
              <a:rPr lang="zh-CN" altLang="en-US" dirty="0">
                <a:sym typeface="微软雅黑" panose="020B0503020204020204" pitchFamily="34" charset="-122"/>
              </a:rPr>
              <a:t>原型系统设计与实现</a:t>
            </a:r>
            <a:endParaRPr lang="zh-CN" altLang="en-US" dirty="0"/>
          </a:p>
        </p:txBody>
      </p:sp>
      <p:sp>
        <p:nvSpPr>
          <p:cNvPr id="7" name="Freeform 115"/>
          <p:cNvSpPr/>
          <p:nvPr/>
        </p:nvSpPr>
        <p:spPr bwMode="auto">
          <a:xfrm>
            <a:off x="749940" y="2020176"/>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zh-CN" sz="1600" dirty="0">
              <a:solidFill>
                <a:schemeClr val="tx1">
                  <a:lumMod val="75000"/>
                  <a:lumOff val="25000"/>
                </a:schemeClr>
              </a:solidFill>
              <a:latin typeface="+mj-ea"/>
              <a:ea typeface="+mj-ea"/>
            </a:endParaRPr>
          </a:p>
        </p:txBody>
      </p:sp>
      <p:sp>
        <p:nvSpPr>
          <p:cNvPr id="8" name="文本框 7"/>
          <p:cNvSpPr txBox="1"/>
          <p:nvPr/>
        </p:nvSpPr>
        <p:spPr>
          <a:xfrm>
            <a:off x="897461" y="1928554"/>
            <a:ext cx="7235423" cy="302729"/>
          </a:xfrm>
          <a:prstGeom prst="rect">
            <a:avLst/>
          </a:prstGeom>
          <a:noFill/>
        </p:spPr>
        <p:txBody>
          <a:bodyPr wrap="square" rtlCol="0">
            <a:noAutofit/>
          </a:bodyPr>
          <a:lstStyle/>
          <a:p>
            <a:r>
              <a:rPr lang="zh-CN" altLang="en-US" sz="1600" dirty="0">
                <a:latin typeface="+mj-ea"/>
                <a:ea typeface="+mj-ea"/>
              </a:rPr>
              <a:t>地图匹配</a:t>
            </a:r>
            <a:endParaRPr lang="zh-CN" altLang="en-US" sz="1800"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89BDD8F7-5680-67F8-6919-820B0C2ECFD9}"/>
              </a:ext>
            </a:extLst>
          </p:cNvPr>
          <p:cNvSpPr/>
          <p:nvPr/>
        </p:nvSpPr>
        <p:spPr>
          <a:xfrm>
            <a:off x="3711215" y="5601025"/>
            <a:ext cx="1220175" cy="276999"/>
          </a:xfrm>
          <a:prstGeom prst="rect">
            <a:avLst/>
          </a:prstGeom>
        </p:spPr>
        <p:txBody>
          <a:bodyPr wrap="square">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地图匹配界面</a:t>
            </a:r>
          </a:p>
        </p:txBody>
      </p:sp>
      <p:pic>
        <p:nvPicPr>
          <p:cNvPr id="4" name="图片 3">
            <a:extLst>
              <a:ext uri="{FF2B5EF4-FFF2-40B4-BE49-F238E27FC236}">
                <a16:creationId xmlns:a16="http://schemas.microsoft.com/office/drawing/2014/main" id="{94E81E9A-9C92-B479-D7E1-DAEAE18D7D9E}"/>
              </a:ext>
            </a:extLst>
          </p:cNvPr>
          <p:cNvPicPr>
            <a:picLocks noChangeAspect="1"/>
          </p:cNvPicPr>
          <p:nvPr/>
        </p:nvPicPr>
        <p:blipFill>
          <a:blip r:embed="rId3"/>
          <a:stretch>
            <a:fillRect/>
          </a:stretch>
        </p:blipFill>
        <p:spPr>
          <a:xfrm>
            <a:off x="1455107" y="2320896"/>
            <a:ext cx="6120130" cy="2989580"/>
          </a:xfrm>
          <a:prstGeom prst="rect">
            <a:avLst/>
          </a:prstGeom>
        </p:spPr>
      </p:pic>
    </p:spTree>
    <p:extLst>
      <p:ext uri="{BB962C8B-B14F-4D97-AF65-F5344CB8AC3E}">
        <p14:creationId xmlns:p14="http://schemas.microsoft.com/office/powerpoint/2010/main" val="3521192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4 </a:t>
            </a:r>
            <a:r>
              <a:rPr lang="zh-CN" altLang="en-US" dirty="0">
                <a:sym typeface="微软雅黑" panose="020B0503020204020204" pitchFamily="34" charset="-122"/>
              </a:rPr>
              <a:t>原型系统设计与实现</a:t>
            </a:r>
            <a:endParaRPr lang="zh-CN" altLang="en-US" dirty="0"/>
          </a:p>
        </p:txBody>
      </p:sp>
      <p:sp>
        <p:nvSpPr>
          <p:cNvPr id="7" name="Freeform 115"/>
          <p:cNvSpPr/>
          <p:nvPr/>
        </p:nvSpPr>
        <p:spPr bwMode="auto">
          <a:xfrm>
            <a:off x="749940" y="2020176"/>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zh-CN" sz="1600" dirty="0">
              <a:solidFill>
                <a:schemeClr val="tx1">
                  <a:lumMod val="75000"/>
                  <a:lumOff val="25000"/>
                </a:schemeClr>
              </a:solidFill>
              <a:latin typeface="+mj-ea"/>
              <a:ea typeface="+mj-ea"/>
            </a:endParaRPr>
          </a:p>
        </p:txBody>
      </p:sp>
      <p:sp>
        <p:nvSpPr>
          <p:cNvPr id="8" name="文本框 7"/>
          <p:cNvSpPr txBox="1"/>
          <p:nvPr/>
        </p:nvSpPr>
        <p:spPr>
          <a:xfrm>
            <a:off x="897461" y="1928554"/>
            <a:ext cx="7235423" cy="302729"/>
          </a:xfrm>
          <a:prstGeom prst="rect">
            <a:avLst/>
          </a:prstGeom>
          <a:noFill/>
        </p:spPr>
        <p:txBody>
          <a:bodyPr wrap="square" rtlCol="0">
            <a:noAutofit/>
          </a:bodyPr>
          <a:lstStyle/>
          <a:p>
            <a:r>
              <a:rPr lang="zh-CN" altLang="en-US" sz="1600" dirty="0">
                <a:latin typeface="+mj-ea"/>
                <a:ea typeface="+mj-ea"/>
              </a:rPr>
              <a:t>模型训练</a:t>
            </a:r>
            <a:endParaRPr lang="zh-CN" altLang="en-US" sz="1800"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89BDD8F7-5680-67F8-6919-820B0C2ECFD9}"/>
              </a:ext>
            </a:extLst>
          </p:cNvPr>
          <p:cNvSpPr/>
          <p:nvPr/>
        </p:nvSpPr>
        <p:spPr>
          <a:xfrm>
            <a:off x="3711215" y="5601025"/>
            <a:ext cx="1220175" cy="276999"/>
          </a:xfrm>
          <a:prstGeom prst="rect">
            <a:avLst/>
          </a:prstGeom>
        </p:spPr>
        <p:txBody>
          <a:bodyPr wrap="square">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模型训练界面</a:t>
            </a:r>
          </a:p>
        </p:txBody>
      </p:sp>
      <p:pic>
        <p:nvPicPr>
          <p:cNvPr id="3" name="图片 2" descr="图表, 折线图&#10;&#10;描述已自动生成">
            <a:extLst>
              <a:ext uri="{FF2B5EF4-FFF2-40B4-BE49-F238E27FC236}">
                <a16:creationId xmlns:a16="http://schemas.microsoft.com/office/drawing/2014/main" id="{2F438E5A-9CFB-36C3-75C2-2DD5D5D3ED4F}"/>
              </a:ext>
            </a:extLst>
          </p:cNvPr>
          <p:cNvPicPr>
            <a:picLocks noChangeAspect="1"/>
          </p:cNvPicPr>
          <p:nvPr/>
        </p:nvPicPr>
        <p:blipFill>
          <a:blip r:embed="rId3"/>
          <a:stretch>
            <a:fillRect/>
          </a:stretch>
        </p:blipFill>
        <p:spPr>
          <a:xfrm>
            <a:off x="1311768" y="2374009"/>
            <a:ext cx="6120130" cy="2974340"/>
          </a:xfrm>
          <a:prstGeom prst="rect">
            <a:avLst/>
          </a:prstGeom>
        </p:spPr>
      </p:pic>
    </p:spTree>
    <p:extLst>
      <p:ext uri="{BB962C8B-B14F-4D97-AF65-F5344CB8AC3E}">
        <p14:creationId xmlns:p14="http://schemas.microsoft.com/office/powerpoint/2010/main" val="896212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4 </a:t>
            </a:r>
            <a:r>
              <a:rPr lang="zh-CN" altLang="en-US" dirty="0">
                <a:sym typeface="微软雅黑" panose="020B0503020204020204" pitchFamily="34" charset="-122"/>
              </a:rPr>
              <a:t>原型系统设计与实现</a:t>
            </a:r>
            <a:endParaRPr lang="zh-CN" altLang="en-US" dirty="0"/>
          </a:p>
        </p:txBody>
      </p:sp>
      <p:sp>
        <p:nvSpPr>
          <p:cNvPr id="7" name="Freeform 115"/>
          <p:cNvSpPr/>
          <p:nvPr/>
        </p:nvSpPr>
        <p:spPr bwMode="auto">
          <a:xfrm>
            <a:off x="749940" y="2020176"/>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zh-CN" sz="1600" dirty="0">
              <a:solidFill>
                <a:schemeClr val="tx1">
                  <a:lumMod val="75000"/>
                  <a:lumOff val="25000"/>
                </a:schemeClr>
              </a:solidFill>
              <a:latin typeface="+mj-ea"/>
              <a:ea typeface="+mj-ea"/>
            </a:endParaRPr>
          </a:p>
        </p:txBody>
      </p:sp>
      <p:sp>
        <p:nvSpPr>
          <p:cNvPr id="8" name="文本框 7"/>
          <p:cNvSpPr txBox="1"/>
          <p:nvPr/>
        </p:nvSpPr>
        <p:spPr>
          <a:xfrm>
            <a:off x="897461" y="1928554"/>
            <a:ext cx="7235423" cy="302729"/>
          </a:xfrm>
          <a:prstGeom prst="rect">
            <a:avLst/>
          </a:prstGeom>
          <a:noFill/>
        </p:spPr>
        <p:txBody>
          <a:bodyPr wrap="square" rtlCol="0">
            <a:noAutofit/>
          </a:bodyPr>
          <a:lstStyle/>
          <a:p>
            <a:r>
              <a:rPr lang="zh-CN" altLang="en-US" sz="1600" dirty="0">
                <a:latin typeface="+mj-ea"/>
                <a:ea typeface="+mj-ea"/>
              </a:rPr>
              <a:t>模型预测</a:t>
            </a:r>
            <a:endParaRPr lang="zh-CN" altLang="en-US" sz="1800"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89BDD8F7-5680-67F8-6919-820B0C2ECFD9}"/>
              </a:ext>
            </a:extLst>
          </p:cNvPr>
          <p:cNvSpPr/>
          <p:nvPr/>
        </p:nvSpPr>
        <p:spPr>
          <a:xfrm>
            <a:off x="3711215" y="5601025"/>
            <a:ext cx="1220175" cy="276999"/>
          </a:xfrm>
          <a:prstGeom prst="rect">
            <a:avLst/>
          </a:prstGeom>
        </p:spPr>
        <p:txBody>
          <a:bodyPr wrap="square">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模型预测界面</a:t>
            </a:r>
          </a:p>
        </p:txBody>
      </p:sp>
      <p:pic>
        <p:nvPicPr>
          <p:cNvPr id="4" name="图片 3">
            <a:extLst>
              <a:ext uri="{FF2B5EF4-FFF2-40B4-BE49-F238E27FC236}">
                <a16:creationId xmlns:a16="http://schemas.microsoft.com/office/drawing/2014/main" id="{DD0838AC-931B-12C4-A590-3C4D592870A9}"/>
              </a:ext>
            </a:extLst>
          </p:cNvPr>
          <p:cNvPicPr>
            <a:picLocks noChangeAspect="1"/>
          </p:cNvPicPr>
          <p:nvPr/>
        </p:nvPicPr>
        <p:blipFill>
          <a:blip r:embed="rId3"/>
          <a:stretch>
            <a:fillRect/>
          </a:stretch>
        </p:blipFill>
        <p:spPr>
          <a:xfrm>
            <a:off x="1511935" y="2366924"/>
            <a:ext cx="6120130" cy="2952115"/>
          </a:xfrm>
          <a:prstGeom prst="rect">
            <a:avLst/>
          </a:prstGeom>
        </p:spPr>
      </p:pic>
    </p:spTree>
    <p:extLst>
      <p:ext uri="{BB962C8B-B14F-4D97-AF65-F5344CB8AC3E}">
        <p14:creationId xmlns:p14="http://schemas.microsoft.com/office/powerpoint/2010/main" val="2150093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1" y="0"/>
            <a:ext cx="4368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46"/>
          <p:cNvSpPr/>
          <p:nvPr/>
        </p:nvSpPr>
        <p:spPr bwMode="auto">
          <a:xfrm rot="5400000" flipV="1">
            <a:off x="1270707" y="-1270708"/>
            <a:ext cx="1827382" cy="43688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371901" y="3861106"/>
            <a:ext cx="1624987" cy="436880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0" y="1070223"/>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4" name="图片 3"/>
          <p:cNvPicPr/>
          <p:nvPr/>
        </p:nvPicPr>
        <p:blipFill>
          <a:blip r:embed="rId3">
            <a:extLst>
              <a:ext uri="{28A0092B-C50C-407E-A947-70E740481C1C}">
                <a14:useLocalDpi xmlns:a14="http://schemas.microsoft.com/office/drawing/2010/main" val="0"/>
              </a:ext>
            </a:extLst>
          </a:blip>
          <a:stretch>
            <a:fillRect/>
          </a:stretch>
        </p:blipFill>
        <p:spPr>
          <a:xfrm>
            <a:off x="-1" y="2024705"/>
            <a:ext cx="5136596" cy="3017750"/>
          </a:xfrm>
          <a:prstGeom prst="rect">
            <a:avLst/>
          </a:prstGeom>
        </p:spPr>
      </p:pic>
      <p:sp>
        <p:nvSpPr>
          <p:cNvPr id="39" name="任意多边形 38"/>
          <p:cNvSpPr/>
          <p:nvPr/>
        </p:nvSpPr>
        <p:spPr>
          <a:xfrm rot="16200000">
            <a:off x="105970"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2269997" y="-16039"/>
            <a:ext cx="6868891"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nvSpPr>
        <p:spPr>
          <a:xfrm>
            <a:off x="6080091" y="4161104"/>
            <a:ext cx="1620957"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研究的背景与意义</a:t>
            </a:r>
          </a:p>
        </p:txBody>
      </p:sp>
      <p:sp>
        <p:nvSpPr>
          <p:cNvPr id="74" name="矩形 73"/>
          <p:cNvSpPr/>
          <p:nvPr/>
        </p:nvSpPr>
        <p:spPr>
          <a:xfrm>
            <a:off x="5638161" y="4632257"/>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nvSpPr>
        <p:spPr>
          <a:xfrm>
            <a:off x="6099591" y="4640539"/>
            <a:ext cx="902811"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研究内容</a:t>
            </a:r>
          </a:p>
        </p:txBody>
      </p:sp>
      <p:sp>
        <p:nvSpPr>
          <p:cNvPr id="76" name="矩形 75"/>
          <p:cNvSpPr/>
          <p:nvPr/>
        </p:nvSpPr>
        <p:spPr>
          <a:xfrm>
            <a:off x="5628411" y="5120657"/>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矩形 76"/>
          <p:cNvSpPr/>
          <p:nvPr/>
        </p:nvSpPr>
        <p:spPr>
          <a:xfrm>
            <a:off x="6080091" y="5129681"/>
            <a:ext cx="1620957"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方案的设计与介绍</a:t>
            </a:r>
          </a:p>
        </p:txBody>
      </p:sp>
      <p:sp>
        <p:nvSpPr>
          <p:cNvPr id="24" name="文本框 23"/>
          <p:cNvSpPr txBox="1"/>
          <p:nvPr/>
        </p:nvSpPr>
        <p:spPr>
          <a:xfrm>
            <a:off x="6416393" y="2888205"/>
            <a:ext cx="1010213" cy="523220"/>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en-US" altLang="zh-CN" dirty="0">
                <a:sym typeface="微软雅黑" panose="020B0503020204020204" pitchFamily="34" charset="-122"/>
              </a:rPr>
              <a:t> </a:t>
            </a:r>
            <a:r>
              <a:rPr lang="zh-CN" altLang="en-US" dirty="0">
                <a:sym typeface="微软雅黑" panose="020B0503020204020204" pitchFamily="34" charset="-122"/>
              </a:rPr>
              <a:t>目录</a:t>
            </a:r>
            <a:endParaRPr lang="en-US" altLang="zh-CN" dirty="0">
              <a:sym typeface="微软雅黑" panose="020B0503020204020204" pitchFamily="34" charset="-122"/>
            </a:endParaRPr>
          </a:p>
        </p:txBody>
      </p:sp>
      <p:pic>
        <p:nvPicPr>
          <p:cNvPr id="6" name="图片 5"/>
          <p:cNvPicPr/>
          <p:nvPr/>
        </p:nvPicPr>
        <p:blipFill>
          <a:blip r:embed="rId4" cstate="print">
            <a:extLst>
              <a:ext uri="{28A0092B-C50C-407E-A947-70E740481C1C}">
                <a14:useLocalDpi xmlns:a14="http://schemas.microsoft.com/office/drawing/2010/main" val="0"/>
              </a:ext>
            </a:extLst>
          </a:blip>
          <a:stretch>
            <a:fillRect/>
          </a:stretch>
        </p:blipFill>
        <p:spPr>
          <a:xfrm>
            <a:off x="6223000" y="825500"/>
            <a:ext cx="1397000" cy="1397000"/>
          </a:xfrm>
          <a:prstGeom prst="rect">
            <a:avLst/>
          </a:prstGeom>
        </p:spPr>
      </p:pic>
      <p:sp>
        <p:nvSpPr>
          <p:cNvPr id="22" name="矩形 21"/>
          <p:cNvSpPr/>
          <p:nvPr/>
        </p:nvSpPr>
        <p:spPr>
          <a:xfrm>
            <a:off x="5628411" y="5615669"/>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4</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p:nvSpPr>
        <p:spPr>
          <a:xfrm>
            <a:off x="6085731" y="5624693"/>
            <a:ext cx="180049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原型系统设计与实现</a:t>
            </a:r>
          </a:p>
        </p:txBody>
      </p:sp>
      <p:sp>
        <p:nvSpPr>
          <p:cNvPr id="25" name="矩形 24"/>
          <p:cNvSpPr/>
          <p:nvPr/>
        </p:nvSpPr>
        <p:spPr>
          <a:xfrm>
            <a:off x="5628406" y="6084721"/>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5</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26"/>
          <p:cNvSpPr/>
          <p:nvPr/>
        </p:nvSpPr>
        <p:spPr>
          <a:xfrm>
            <a:off x="6085731" y="6098258"/>
            <a:ext cx="1082348"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总结与展望</a:t>
            </a:r>
          </a:p>
        </p:txBody>
      </p:sp>
      <p:sp>
        <p:nvSpPr>
          <p:cNvPr id="26" name="矩形 25"/>
          <p:cNvSpPr/>
          <p:nvPr/>
        </p:nvSpPr>
        <p:spPr>
          <a:xfrm>
            <a:off x="5638161" y="4161104"/>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4033472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55F7C889-0718-2A94-83FB-71016578523C}"/>
              </a:ext>
            </a:extLst>
          </p:cNvPr>
          <p:cNvSpPr/>
          <p:nvPr/>
        </p:nvSpPr>
        <p:spPr bwMode="auto">
          <a:xfrm>
            <a:off x="4704398" y="4023425"/>
            <a:ext cx="3735388" cy="1330112"/>
          </a:xfrm>
          <a:prstGeom prst="rect">
            <a:avLst/>
          </a:prstGeom>
          <a:solidFill>
            <a:sysClr val="window" lastClr="FFFFFF"/>
          </a:solidFill>
          <a:ln w="12700">
            <a:noFill/>
            <a:miter lim="800000"/>
          </a:ln>
          <a:effectLst>
            <a:outerShdw blurRad="50800" dist="38100" dir="16200000" rotWithShape="0">
              <a:prstClr val="black">
                <a:alpha val="13000"/>
              </a:prstClr>
            </a:outerShdw>
          </a:effectLst>
        </p:spPr>
        <p:txBody>
          <a:bodyPr wrap="none" anchor="ctr"/>
          <a:lstStyle/>
          <a:p>
            <a:pPr algn="r" fontAlgn="auto">
              <a:spcBef>
                <a:spcPts val="0"/>
              </a:spcBef>
              <a:spcAft>
                <a:spcPts val="0"/>
              </a:spcAft>
            </a:pPr>
            <a:endParaRPr lang="zh-CN" altLang="en-US" sz="1800" kern="0" dirty="0">
              <a:solidFill>
                <a:sysClr val="windowText" lastClr="000000"/>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BFC9F2F5-BE5A-6C44-DC4E-8FE872EAE4F1}"/>
              </a:ext>
            </a:extLst>
          </p:cNvPr>
          <p:cNvSpPr/>
          <p:nvPr/>
        </p:nvSpPr>
        <p:spPr bwMode="auto">
          <a:xfrm>
            <a:off x="762000" y="4023425"/>
            <a:ext cx="3824288" cy="1330112"/>
          </a:xfrm>
          <a:prstGeom prst="rect">
            <a:avLst/>
          </a:prstGeom>
          <a:solidFill>
            <a:sysClr val="window" lastClr="FFFFFF"/>
          </a:solidFill>
          <a:ln w="12700">
            <a:noFill/>
            <a:miter lim="800000"/>
          </a:ln>
          <a:effectLst>
            <a:outerShdw blurRad="50800" dist="38100" dir="16200000" rotWithShape="0">
              <a:prstClr val="black">
                <a:alpha val="13000"/>
              </a:prstClr>
            </a:outerShdw>
          </a:effectLst>
        </p:spPr>
        <p:txBody>
          <a:bodyPr wrap="none" anchor="ctr"/>
          <a:lstStyle/>
          <a:p>
            <a:pPr algn="r" fontAlgn="auto">
              <a:spcBef>
                <a:spcPts val="0"/>
              </a:spcBef>
              <a:spcAft>
                <a:spcPts val="0"/>
              </a:spcAft>
            </a:pPr>
            <a:endParaRPr lang="zh-CN" altLang="en-US" sz="1800" kern="0" dirty="0">
              <a:solidFill>
                <a:sysClr val="windowText" lastClr="000000"/>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ACDDF863-F245-D3FA-4FE5-5619A0089064}"/>
              </a:ext>
            </a:extLst>
          </p:cNvPr>
          <p:cNvSpPr/>
          <p:nvPr/>
        </p:nvSpPr>
        <p:spPr bwMode="auto">
          <a:xfrm>
            <a:off x="4705350" y="2544763"/>
            <a:ext cx="3738563" cy="1330112"/>
          </a:xfrm>
          <a:prstGeom prst="rect">
            <a:avLst/>
          </a:prstGeom>
          <a:solidFill>
            <a:sysClr val="window" lastClr="FFFFFF"/>
          </a:solidFill>
          <a:ln w="12700">
            <a:noFill/>
            <a:miter lim="800000"/>
          </a:ln>
          <a:effectLst>
            <a:outerShdw blurRad="50800" dist="38100" dir="16200000" rotWithShape="0">
              <a:prstClr val="black">
                <a:alpha val="13000"/>
              </a:prstClr>
            </a:outerShdw>
          </a:effectLst>
        </p:spPr>
        <p:txBody>
          <a:bodyPr wrap="none" anchor="ctr"/>
          <a:lstStyle/>
          <a:p>
            <a:pPr algn="r" fontAlgn="auto">
              <a:spcBef>
                <a:spcPts val="0"/>
              </a:spcBef>
              <a:spcAft>
                <a:spcPts val="0"/>
              </a:spcAft>
            </a:pPr>
            <a:endParaRPr lang="zh-CN" altLang="en-US" sz="1800" kern="0" dirty="0">
              <a:solidFill>
                <a:sysClr val="windowText" lastClr="000000"/>
              </a:solidFill>
              <a:latin typeface="微软雅黑" panose="020B0503020204020204" pitchFamily="34" charset="-122"/>
              <a:ea typeface="微软雅黑" panose="020B0503020204020204" pitchFamily="34" charset="-122"/>
            </a:endParaRPr>
          </a:p>
        </p:txBody>
      </p:sp>
      <p:sp>
        <p:nvSpPr>
          <p:cNvPr id="25" name="Rectangle 13"/>
          <p:cNvSpPr>
            <a:spLocks noChangeArrowheads="1"/>
          </p:cNvSpPr>
          <p:nvPr/>
        </p:nvSpPr>
        <p:spPr bwMode="auto">
          <a:xfrm>
            <a:off x="755650" y="2184400"/>
            <a:ext cx="3830638" cy="360363"/>
          </a:xfrm>
          <a:prstGeom prst="rect">
            <a:avLst/>
          </a:prstGeom>
          <a:solidFill>
            <a:schemeClr val="accent1">
              <a:alpha val="80000"/>
            </a:schemeClr>
          </a:solidFill>
          <a:ln w="9525">
            <a:noFill/>
            <a:miter lim="800000"/>
          </a:ln>
          <a:effectLst/>
        </p:spPr>
        <p:txBody>
          <a:bodyPr lIns="92075" tIns="72000" rIns="92075" bIns="72000">
            <a:spAutoFit/>
          </a:bodyPr>
          <a:lstStyle/>
          <a:p>
            <a:pPr algn="ctr" eaLnBrk="0" fontAlgn="auto" hangingPunct="0">
              <a:spcAft>
                <a:spcPts val="0"/>
              </a:spcAft>
              <a:defRPr/>
            </a:pPr>
            <a:r>
              <a:rPr lang="zh-CN" altLang="en-US" sz="1400" b="1" kern="0" dirty="0">
                <a:solidFill>
                  <a:sysClr val="window" lastClr="FFFFFF"/>
                </a:solidFill>
                <a:latin typeface="微软雅黑" panose="020B0503020204020204" pitchFamily="34" charset="-122"/>
                <a:ea typeface="微软雅黑" panose="020B0503020204020204" pitchFamily="34" charset="-122"/>
                <a:sym typeface="微软雅黑" panose="020B0503020204020204" pitchFamily="34" charset="-122"/>
              </a:rPr>
              <a:t>地图匹配</a:t>
            </a:r>
          </a:p>
        </p:txBody>
      </p:sp>
      <p:sp>
        <p:nvSpPr>
          <p:cNvPr id="27" name="Rectangle 15"/>
          <p:cNvSpPr>
            <a:spLocks noChangeArrowheads="1"/>
          </p:cNvSpPr>
          <p:nvPr/>
        </p:nvSpPr>
        <p:spPr bwMode="auto">
          <a:xfrm>
            <a:off x="4708525" y="2184400"/>
            <a:ext cx="3736975" cy="360850"/>
          </a:xfrm>
          <a:prstGeom prst="rect">
            <a:avLst/>
          </a:prstGeom>
          <a:solidFill>
            <a:schemeClr val="accent1">
              <a:alpha val="80000"/>
            </a:schemeClr>
          </a:solidFill>
          <a:ln w="9525">
            <a:noFill/>
            <a:miter lim="800000"/>
          </a:ln>
          <a:effectLst/>
        </p:spPr>
        <p:txBody>
          <a:bodyPr wrap="square" lIns="92075" tIns="72000" rIns="92075" bIns="72000">
            <a:spAutoFit/>
          </a:bodyPr>
          <a:lstStyle/>
          <a:p>
            <a:pPr algn="ctr" eaLnBrk="0" fontAlgn="auto" hangingPunct="0">
              <a:spcAft>
                <a:spcPts val="0"/>
              </a:spcAft>
              <a:defRPr/>
            </a:pPr>
            <a:r>
              <a:rPr lang="zh-CN" altLang="en-US" sz="1400" b="1" kern="0" dirty="0">
                <a:solidFill>
                  <a:sysClr val="window" lastClr="FFFFFF"/>
                </a:solidFill>
                <a:latin typeface="微软雅黑" panose="020B0503020204020204" pitchFamily="34" charset="-122"/>
                <a:ea typeface="微软雅黑" panose="020B0503020204020204" pitchFamily="34" charset="-122"/>
                <a:sym typeface="微软雅黑" panose="020B0503020204020204" pitchFamily="34" charset="-122"/>
              </a:rPr>
              <a:t>行驶时间预测</a:t>
            </a:r>
          </a:p>
        </p:txBody>
      </p:sp>
      <p:sp>
        <p:nvSpPr>
          <p:cNvPr id="28" name="Rectangle 17"/>
          <p:cNvSpPr>
            <a:spLocks noChangeArrowheads="1"/>
          </p:cNvSpPr>
          <p:nvPr/>
        </p:nvSpPr>
        <p:spPr bwMode="auto">
          <a:xfrm>
            <a:off x="755650" y="5353050"/>
            <a:ext cx="3830638" cy="360363"/>
          </a:xfrm>
          <a:prstGeom prst="rect">
            <a:avLst/>
          </a:prstGeom>
          <a:solidFill>
            <a:schemeClr val="accent1">
              <a:alpha val="80000"/>
            </a:schemeClr>
          </a:solidFill>
          <a:ln w="9525">
            <a:noFill/>
            <a:miter lim="800000"/>
          </a:ln>
          <a:effectLst/>
        </p:spPr>
        <p:txBody>
          <a:bodyPr lIns="92075" tIns="72000" rIns="92075" bIns="72000">
            <a:spAutoFit/>
          </a:bodyPr>
          <a:lstStyle/>
          <a:p>
            <a:pPr algn="ctr" eaLnBrk="0" fontAlgn="auto" hangingPunct="0">
              <a:spcAft>
                <a:spcPts val="0"/>
              </a:spcAft>
              <a:defRPr/>
            </a:pPr>
            <a:r>
              <a:rPr lang="zh-CN" altLang="en-US" sz="1400" b="1" kern="0" dirty="0">
                <a:solidFill>
                  <a:sysClr val="window" lastClr="FFFFFF"/>
                </a:solidFill>
                <a:latin typeface="微软雅黑" panose="020B0503020204020204" pitchFamily="34" charset="-122"/>
                <a:ea typeface="微软雅黑" panose="020B0503020204020204" pitchFamily="34" charset="-122"/>
                <a:sym typeface="微软雅黑" panose="020B0503020204020204" pitchFamily="34" charset="-122"/>
              </a:rPr>
              <a:t>实验验证</a:t>
            </a:r>
          </a:p>
        </p:txBody>
      </p:sp>
      <p:sp>
        <p:nvSpPr>
          <p:cNvPr id="29" name="Rectangle 19"/>
          <p:cNvSpPr>
            <a:spLocks noChangeArrowheads="1"/>
          </p:cNvSpPr>
          <p:nvPr/>
        </p:nvSpPr>
        <p:spPr bwMode="auto">
          <a:xfrm>
            <a:off x="4708525" y="5353050"/>
            <a:ext cx="3735388" cy="360363"/>
          </a:xfrm>
          <a:prstGeom prst="rect">
            <a:avLst/>
          </a:prstGeom>
          <a:solidFill>
            <a:schemeClr val="accent1">
              <a:alpha val="80000"/>
            </a:schemeClr>
          </a:solidFill>
          <a:ln w="9525">
            <a:noFill/>
            <a:miter lim="800000"/>
          </a:ln>
          <a:effectLst/>
        </p:spPr>
        <p:txBody>
          <a:bodyPr lIns="92075" tIns="72000" rIns="92075" bIns="72000">
            <a:spAutoFit/>
          </a:bodyPr>
          <a:lstStyle/>
          <a:p>
            <a:pPr algn="ctr" eaLnBrk="0" fontAlgn="auto" hangingPunct="0">
              <a:spcAft>
                <a:spcPts val="0"/>
              </a:spcAft>
              <a:defRPr/>
            </a:pPr>
            <a:r>
              <a:rPr lang="zh-CN" altLang="en-US" sz="1400" b="1" kern="0" dirty="0">
                <a:solidFill>
                  <a:sysClr val="window" lastClr="FFFFFF"/>
                </a:solidFill>
                <a:latin typeface="微软雅黑" panose="020B0503020204020204" pitchFamily="34" charset="-122"/>
                <a:ea typeface="微软雅黑" panose="020B0503020204020204" pitchFamily="34" charset="-122"/>
                <a:sym typeface="微软雅黑" panose="020B0503020204020204" pitchFamily="34" charset="-122"/>
              </a:rPr>
              <a:t>实践应用</a:t>
            </a:r>
          </a:p>
        </p:txBody>
      </p:sp>
      <p:sp>
        <p:nvSpPr>
          <p:cNvPr id="10255" name="Rectangle 9"/>
          <p:cNvSpPr>
            <a:spLocks noChangeArrowheads="1"/>
          </p:cNvSpPr>
          <p:nvPr/>
        </p:nvSpPr>
        <p:spPr bwMode="auto">
          <a:xfrm>
            <a:off x="4862513" y="2695575"/>
            <a:ext cx="3422650" cy="1150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lstStyle>
            <a:lvl1pPr marL="342900" indent="-3429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1pPr>
            <a:lvl2pPr marL="190500" indent="-18923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2pPr>
            <a:lvl3pPr marL="11430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3pPr>
            <a:lvl4pPr marL="16002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4pPr>
            <a:lvl5pPr marL="20574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5pPr>
            <a:lvl6pPr marL="25146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6pPr>
            <a:lvl7pPr marL="29718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7pPr>
            <a:lvl8pPr marL="34290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8pPr>
            <a:lvl9pPr marL="38862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9pPr>
          </a:lstStyle>
          <a:p>
            <a:pPr lvl="1" algn="just" eaLnBrk="1" hangingPunct="1">
              <a:lnSpc>
                <a:spcPct val="130000"/>
              </a:lnSpc>
              <a:buFontTx/>
              <a:buChar char="•"/>
            </a:pPr>
            <a:r>
              <a:rPr kumimoji="1" lang="zh-CN" altLang="en-US" sz="1200" dirty="0">
                <a:latin typeface="微软雅黑" panose="020B0503020204020204" pitchFamily="34" charset="-122"/>
                <a:ea typeface="微软雅黑" panose="020B0503020204020204" pitchFamily="34" charset="-122"/>
                <a:sym typeface="微软雅黑" panose="020B0503020204020204" pitchFamily="34" charset="-122"/>
              </a:rPr>
              <a:t>我们提出了一种基于贝叶斯时空图自编码器的道路行驶时间预测模型，该模型融合了深度学习、图卷积神经网络、贝叶斯理论和自编码器以及生         成对抗网络等技术，有效地对城市道路行驶时间分布进行了精确估计。</a:t>
            </a:r>
          </a:p>
        </p:txBody>
      </p:sp>
      <p:sp>
        <p:nvSpPr>
          <p:cNvPr id="10256" name="Rectangle 9"/>
          <p:cNvSpPr>
            <a:spLocks noChangeArrowheads="1"/>
          </p:cNvSpPr>
          <p:nvPr/>
        </p:nvSpPr>
        <p:spPr bwMode="auto">
          <a:xfrm>
            <a:off x="852488" y="4271010"/>
            <a:ext cx="3630612" cy="975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lstStyle>
            <a:lvl1pPr marL="342900" indent="-3429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1pPr>
            <a:lvl2pPr marL="190500" indent="-18923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2pPr>
            <a:lvl3pPr marL="11430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3pPr>
            <a:lvl4pPr marL="16002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4pPr>
            <a:lvl5pPr marL="20574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5pPr>
            <a:lvl6pPr marL="25146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6pPr>
            <a:lvl7pPr marL="29718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7pPr>
            <a:lvl8pPr marL="34290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8pPr>
            <a:lvl9pPr marL="38862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9pPr>
          </a:lstStyle>
          <a:p>
            <a:pPr lvl="1" algn="just" eaLnBrk="1" hangingPunct="1">
              <a:lnSpc>
                <a:spcPct val="130000"/>
              </a:lnSpc>
              <a:buFontTx/>
              <a:buChar char="•"/>
            </a:pPr>
            <a:r>
              <a:rPr kumimoji="1" lang="zh-CN" altLang="en-US" sz="1200" dirty="0">
                <a:latin typeface="+mj-ea"/>
                <a:ea typeface="+mj-ea"/>
                <a:sym typeface="微软雅黑" panose="020B0503020204020204" pitchFamily="34" charset="-122"/>
              </a:rPr>
              <a:t>我们对模型进行了详细的实证验证，结果显示，我们的模型在处理大量城市道路数据时展现出了良好的可扩展性和鲁棒性，且在预测精度上明显优于现有的方法。</a:t>
            </a:r>
          </a:p>
        </p:txBody>
      </p:sp>
      <p:sp>
        <p:nvSpPr>
          <p:cNvPr id="10257" name="Rectangle 9"/>
          <p:cNvSpPr>
            <a:spLocks noChangeArrowheads="1"/>
          </p:cNvSpPr>
          <p:nvPr/>
        </p:nvSpPr>
        <p:spPr bwMode="auto">
          <a:xfrm>
            <a:off x="4862512" y="4324350"/>
            <a:ext cx="3422650" cy="9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lstStyle>
            <a:lvl1pPr marL="342900" indent="-3429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1pPr>
            <a:lvl2pPr marL="190500" indent="-18923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2pPr>
            <a:lvl3pPr marL="11430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3pPr>
            <a:lvl4pPr marL="16002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4pPr>
            <a:lvl5pPr marL="20574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5pPr>
            <a:lvl6pPr marL="25146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6pPr>
            <a:lvl7pPr marL="29718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7pPr>
            <a:lvl8pPr marL="34290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8pPr>
            <a:lvl9pPr marL="38862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9pPr>
          </a:lstStyle>
          <a:p>
            <a:pPr lvl="1" algn="l" eaLnBrk="1" hangingPunct="1">
              <a:lnSpc>
                <a:spcPct val="130000"/>
              </a:lnSpc>
              <a:buFontTx/>
              <a:buChar char="•"/>
            </a:pPr>
            <a:r>
              <a:rPr lang="zh-CN" altLang="en-US" sz="1200" dirty="0">
                <a:latin typeface="+mj-ea"/>
                <a:ea typeface="+mj-ea"/>
              </a:rPr>
              <a:t>该研究为城市道路行驶时间分布提供了一个全新的解决方案，并基于理论实现了原型系统，有助于提高道路规划和管理的效率，为智能交通系统的发展提供重要支持。</a:t>
            </a:r>
            <a:endParaRPr kumimoji="1" lang="zh-CN" altLang="en-US" sz="1200" dirty="0">
              <a:latin typeface="+mj-ea"/>
              <a:ea typeface="+mj-ea"/>
              <a:sym typeface="微软雅黑" panose="020B0503020204020204" pitchFamily="34" charset="-122"/>
            </a:endParaRPr>
          </a:p>
        </p:txBody>
      </p:sp>
      <p:sp>
        <p:nvSpPr>
          <p:cNvPr id="2" name="标题 1"/>
          <p:cNvSpPr>
            <a:spLocks noGrp="1"/>
          </p:cNvSpPr>
          <p:nvPr>
            <p:ph type="title"/>
          </p:nvPr>
        </p:nvSpPr>
        <p:spPr/>
        <p:txBody>
          <a:bodyPr/>
          <a:lstStyle/>
          <a:p>
            <a:r>
              <a:rPr lang="en-US" altLang="zh-CN" dirty="0">
                <a:sym typeface="微软雅黑" panose="020B0503020204020204" pitchFamily="34" charset="-122"/>
              </a:rPr>
              <a:t>5 </a:t>
            </a:r>
            <a:r>
              <a:rPr lang="zh-CN" altLang="en-US" dirty="0">
                <a:sym typeface="微软雅黑" panose="020B0503020204020204" pitchFamily="34" charset="-122"/>
              </a:rPr>
              <a:t>总结与展望</a:t>
            </a:r>
          </a:p>
        </p:txBody>
      </p:sp>
      <p:sp>
        <p:nvSpPr>
          <p:cNvPr id="3" name="矩形 2">
            <a:extLst>
              <a:ext uri="{FF2B5EF4-FFF2-40B4-BE49-F238E27FC236}">
                <a16:creationId xmlns:a16="http://schemas.microsoft.com/office/drawing/2014/main" id="{65898F04-484B-29BA-E930-47CA1C17B074}"/>
              </a:ext>
            </a:extLst>
          </p:cNvPr>
          <p:cNvSpPr/>
          <p:nvPr/>
        </p:nvSpPr>
        <p:spPr bwMode="auto">
          <a:xfrm>
            <a:off x="765175" y="2548150"/>
            <a:ext cx="3824288" cy="1330112"/>
          </a:xfrm>
          <a:prstGeom prst="rect">
            <a:avLst/>
          </a:prstGeom>
          <a:solidFill>
            <a:sysClr val="window" lastClr="FFFFFF"/>
          </a:solidFill>
          <a:ln w="12700">
            <a:noFill/>
            <a:miter lim="800000"/>
          </a:ln>
          <a:effectLst>
            <a:outerShdw blurRad="50800" dist="38100" dir="16200000" rotWithShape="0">
              <a:prstClr val="black">
                <a:alpha val="13000"/>
              </a:prstClr>
            </a:outerShdw>
          </a:effectLst>
        </p:spPr>
        <p:txBody>
          <a:bodyPr wrap="none" anchor="ctr"/>
          <a:lstStyle/>
          <a:p>
            <a:pPr algn="r" fontAlgn="auto">
              <a:spcBef>
                <a:spcPts val="0"/>
              </a:spcBef>
              <a:spcAft>
                <a:spcPts val="0"/>
              </a:spcAft>
            </a:pPr>
            <a:endParaRPr lang="zh-CN" altLang="en-US" sz="1800" kern="0" dirty="0">
              <a:solidFill>
                <a:sysClr val="windowText" lastClr="000000"/>
              </a:solidFill>
              <a:latin typeface="微软雅黑" panose="020B0503020204020204" pitchFamily="34" charset="-122"/>
              <a:ea typeface="微软雅黑" panose="020B0503020204020204" pitchFamily="34" charset="-122"/>
            </a:endParaRPr>
          </a:p>
        </p:txBody>
      </p:sp>
      <p:sp>
        <p:nvSpPr>
          <p:cNvPr id="10250" name="Rectangle 9"/>
          <p:cNvSpPr>
            <a:spLocks noChangeArrowheads="1"/>
          </p:cNvSpPr>
          <p:nvPr/>
        </p:nvSpPr>
        <p:spPr bwMode="auto">
          <a:xfrm>
            <a:off x="919163" y="2695575"/>
            <a:ext cx="3421062" cy="1150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lstStyle>
            <a:lvl1pPr marL="342900" indent="-3429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1pPr>
            <a:lvl2pPr marL="190500" indent="-18923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2pPr>
            <a:lvl3pPr marL="11430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3pPr>
            <a:lvl4pPr marL="16002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4pPr>
            <a:lvl5pPr marL="2057400" indent="-228600" algn="r" defTabSz="330200" eaLnBrk="0" hangingPunct="0">
              <a:tabLst>
                <a:tab pos="8521700" algn="r"/>
              </a:tabLst>
              <a:defRPr sz="2400">
                <a:solidFill>
                  <a:schemeClr val="tx2"/>
                </a:solidFill>
                <a:latin typeface="Arial" panose="020B0604020202020204" pitchFamily="34" charset="0"/>
                <a:ea typeface="宋体" panose="02010600030101010101" pitchFamily="2" charset="-122"/>
              </a:defRPr>
            </a:lvl5pPr>
            <a:lvl6pPr marL="25146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6pPr>
            <a:lvl7pPr marL="29718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7pPr>
            <a:lvl8pPr marL="34290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8pPr>
            <a:lvl9pPr marL="3886200" indent="-228600" algn="r" defTabSz="330200" eaLnBrk="0" fontAlgn="base" hangingPunct="0">
              <a:spcBef>
                <a:spcPct val="0"/>
              </a:spcBef>
              <a:spcAft>
                <a:spcPct val="0"/>
              </a:spcAft>
              <a:tabLst>
                <a:tab pos="8521700" algn="r"/>
              </a:tabLst>
              <a:defRPr sz="2400">
                <a:solidFill>
                  <a:schemeClr val="tx2"/>
                </a:solidFill>
                <a:latin typeface="Arial" panose="020B0604020202020204" pitchFamily="34" charset="0"/>
                <a:ea typeface="宋体" panose="02010600030101010101" pitchFamily="2" charset="-122"/>
              </a:defRPr>
            </a:lvl9pPr>
          </a:lstStyle>
          <a:p>
            <a:pPr lvl="1" algn="l" eaLnBrk="1" hangingPunct="1">
              <a:lnSpc>
                <a:spcPct val="130000"/>
              </a:lnSpc>
              <a:buFontTx/>
              <a:buChar char="•"/>
            </a:pPr>
            <a:r>
              <a:rPr kumimoji="1" lang="zh-CN" altLang="en-US" sz="1200" dirty="0">
                <a:latin typeface="微软雅黑" panose="020B0503020204020204" pitchFamily="34" charset="-122"/>
                <a:ea typeface="微软雅黑" panose="020B0503020204020204" pitchFamily="34" charset="-122"/>
                <a:sym typeface="微软雅黑" panose="020B0503020204020204" pitchFamily="34" charset="-122"/>
              </a:rPr>
              <a:t>我们提出了一种基于交互式投票的地图匹配方法（</a:t>
            </a:r>
            <a:r>
              <a:rPr kumimoji="1" lang="en-US" altLang="zh-CN" sz="1200" dirty="0">
                <a:latin typeface="微软雅黑" panose="020B0503020204020204" pitchFamily="34" charset="-122"/>
                <a:ea typeface="微软雅黑" panose="020B0503020204020204" pitchFamily="34" charset="-122"/>
                <a:sym typeface="微软雅黑" panose="020B0503020204020204" pitchFamily="34" charset="-122"/>
              </a:rPr>
              <a:t>MIVMM</a:t>
            </a:r>
            <a:r>
              <a:rPr kumimoji="1" lang="zh-CN" altLang="en-US" sz="1200" dirty="0">
                <a:latin typeface="微软雅黑" panose="020B0503020204020204" pitchFamily="34" charset="-122"/>
                <a:ea typeface="微软雅黑" panose="020B0503020204020204" pitchFamily="34" charset="-122"/>
                <a:sym typeface="微软雅黑" panose="020B0503020204020204" pitchFamily="34" charset="-122"/>
              </a:rPr>
              <a:t>），将</a:t>
            </a:r>
            <a:r>
              <a:rPr kumimoji="1" lang="en-US" altLang="zh-CN" sz="1200" dirty="0">
                <a:latin typeface="微软雅黑" panose="020B0503020204020204" pitchFamily="34" charset="-122"/>
                <a:ea typeface="微软雅黑" panose="020B0503020204020204" pitchFamily="34" charset="-122"/>
                <a:sym typeface="微软雅黑" panose="020B0503020204020204" pitchFamily="34" charset="-122"/>
              </a:rPr>
              <a:t>GPS</a:t>
            </a:r>
            <a:r>
              <a:rPr kumimoji="1" lang="zh-CN" altLang="en-US" sz="1200" dirty="0">
                <a:latin typeface="微软雅黑" panose="020B0503020204020204" pitchFamily="34" charset="-122"/>
                <a:ea typeface="微软雅黑" panose="020B0503020204020204" pitchFamily="34" charset="-122"/>
                <a:sym typeface="微软雅黑" panose="020B0503020204020204" pitchFamily="34" charset="-122"/>
              </a:rPr>
              <a:t>轨迹点匹配到城市道路网上，获取了大量全市道路的历史行驶速度数据，实现了高效且准确的地图匹配。</a:t>
            </a:r>
          </a:p>
        </p:txBody>
      </p:sp>
      <p:sp>
        <p:nvSpPr>
          <p:cNvPr id="9" name="Freeform 115">
            <a:extLst>
              <a:ext uri="{FF2B5EF4-FFF2-40B4-BE49-F238E27FC236}">
                <a16:creationId xmlns:a16="http://schemas.microsoft.com/office/drawing/2014/main" id="{8759BF0B-0B4F-E8D8-90A9-F35DFCAE5563}"/>
              </a:ext>
            </a:extLst>
          </p:cNvPr>
          <p:cNvSpPr/>
          <p:nvPr/>
        </p:nvSpPr>
        <p:spPr bwMode="auto">
          <a:xfrm>
            <a:off x="755650" y="1855633"/>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zh-CN" sz="1600" dirty="0">
              <a:solidFill>
                <a:schemeClr val="tx1">
                  <a:lumMod val="75000"/>
                  <a:lumOff val="25000"/>
                </a:schemeClr>
              </a:solidFill>
              <a:latin typeface="+mj-ea"/>
              <a:ea typeface="+mj-ea"/>
            </a:endParaRPr>
          </a:p>
        </p:txBody>
      </p:sp>
      <p:sp>
        <p:nvSpPr>
          <p:cNvPr id="11" name="文本框 10">
            <a:extLst>
              <a:ext uri="{FF2B5EF4-FFF2-40B4-BE49-F238E27FC236}">
                <a16:creationId xmlns:a16="http://schemas.microsoft.com/office/drawing/2014/main" id="{090CAF11-3DA0-355F-E03B-E33B9EACA510}"/>
              </a:ext>
            </a:extLst>
          </p:cNvPr>
          <p:cNvSpPr txBox="1"/>
          <p:nvPr/>
        </p:nvSpPr>
        <p:spPr>
          <a:xfrm>
            <a:off x="903171" y="1764011"/>
            <a:ext cx="7235423" cy="302729"/>
          </a:xfrm>
          <a:prstGeom prst="rect">
            <a:avLst/>
          </a:prstGeom>
          <a:noFill/>
        </p:spPr>
        <p:txBody>
          <a:bodyPr wrap="square" rtlCol="0">
            <a:noAutofit/>
          </a:bodyPr>
          <a:lstStyle/>
          <a:p>
            <a:r>
              <a:rPr lang="zh-CN" altLang="en-US" sz="1600" dirty="0">
                <a:latin typeface="+mj-ea"/>
                <a:ea typeface="+mj-ea"/>
              </a:rPr>
              <a:t>总结</a:t>
            </a:r>
            <a:endParaRPr lang="zh-CN" altLang="en-US" sz="18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25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25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25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7" grpId="0" animBg="1"/>
      <p:bldP spid="28" grpId="0" animBg="1"/>
      <p:bldP spid="29" grpId="0" animBg="1"/>
      <p:bldP spid="10255" grpId="0"/>
      <p:bldP spid="10256" grpId="0"/>
      <p:bldP spid="10257" grpId="0"/>
      <p:bldP spid="10250" grpId="0"/>
      <p:bldP spid="9" grpId="0" animBg="1"/>
      <p:bldP spid="1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5 </a:t>
            </a:r>
            <a:r>
              <a:rPr lang="zh-CN" altLang="en-US" dirty="0">
                <a:sym typeface="微软雅黑" panose="020B0503020204020204" pitchFamily="34" charset="-122"/>
              </a:rPr>
              <a:t>总结与展望</a:t>
            </a:r>
          </a:p>
        </p:txBody>
      </p:sp>
      <p:sp>
        <p:nvSpPr>
          <p:cNvPr id="5" name="Rectangle 33"/>
          <p:cNvSpPr/>
          <p:nvPr/>
        </p:nvSpPr>
        <p:spPr>
          <a:xfrm>
            <a:off x="716683" y="2504248"/>
            <a:ext cx="7758340" cy="679801"/>
          </a:xfrm>
          <a:prstGeom prst="rect">
            <a:avLst/>
          </a:prstGeom>
        </p:spPr>
        <p:txBody>
          <a:bodyPr wrap="square">
            <a:spAutoFit/>
          </a:bodyPr>
          <a:lstStyle/>
          <a:p>
            <a:pPr>
              <a:lnSpc>
                <a:spcPct val="125000"/>
              </a:lnSpc>
              <a:defRPr/>
            </a:pPr>
            <a:r>
              <a:rPr lang="zh-CN"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由于车联网内存在大量的终端设备，不同设备可能对授权管理有着不同的需求，在动态授权决策的改进过程中，还必须要考虑针对多种访问控制方案共存的兼容性问题</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p>
        </p:txBody>
      </p:sp>
      <p:sp>
        <p:nvSpPr>
          <p:cNvPr id="6" name="Freeform 115"/>
          <p:cNvSpPr/>
          <p:nvPr/>
        </p:nvSpPr>
        <p:spPr bwMode="auto">
          <a:xfrm>
            <a:off x="569161" y="2629379"/>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7" name="Rectangle 33"/>
          <p:cNvSpPr/>
          <p:nvPr/>
        </p:nvSpPr>
        <p:spPr>
          <a:xfrm>
            <a:off x="733727" y="3171164"/>
            <a:ext cx="7437683" cy="372025"/>
          </a:xfrm>
          <a:prstGeom prst="rect">
            <a:avLst/>
          </a:prstGeom>
        </p:spPr>
        <p:txBody>
          <a:bodyPr wrap="square">
            <a:spAutoFit/>
          </a:bodyPr>
          <a:lstStyle/>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Rectangle 33"/>
          <p:cNvSpPr/>
          <p:nvPr/>
        </p:nvSpPr>
        <p:spPr>
          <a:xfrm>
            <a:off x="733727" y="3357176"/>
            <a:ext cx="7857823" cy="1603131"/>
          </a:xfrm>
          <a:prstGeom prst="rect">
            <a:avLst/>
          </a:prstGeom>
        </p:spPr>
        <p:txBody>
          <a:bodyPr wrap="square">
            <a:spAutoFit/>
          </a:bodyPr>
          <a:lstStyle/>
          <a:p>
            <a:pPr>
              <a:lnSpc>
                <a:spcPct val="125000"/>
              </a:lnSpc>
              <a:defRPr/>
            </a:pPr>
            <a:r>
              <a:rPr lang="zh-CN"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本文提出的方案并没有考虑到潜在的攻击，在未来的工作中需继续探讨洪水攻击，特别是分布式拒绝服务（</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Distributed Denial of Service, DDoS</a:t>
            </a:r>
            <a:r>
              <a:rPr lang="zh-CN"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）攻击所带来的潜在威胁。当</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DDoS</a:t>
            </a:r>
            <a:r>
              <a:rPr lang="zh-CN"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攻击发生时，网关应可以及时检测到恶意行为，并自动阻止恶意主机发出的所有请求。</a:t>
            </a:r>
          </a:p>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115"/>
          <p:cNvSpPr/>
          <p:nvPr/>
        </p:nvSpPr>
        <p:spPr bwMode="auto">
          <a:xfrm>
            <a:off x="586205" y="3471156"/>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18" name="Rectangle 33"/>
          <p:cNvSpPr/>
          <p:nvPr/>
        </p:nvSpPr>
        <p:spPr>
          <a:xfrm>
            <a:off x="733726" y="3883020"/>
            <a:ext cx="7437683" cy="372025"/>
          </a:xfrm>
          <a:prstGeom prst="rect">
            <a:avLst/>
          </a:prstGeom>
        </p:spPr>
        <p:txBody>
          <a:bodyPr wrap="square">
            <a:spAutoFit/>
          </a:bodyPr>
          <a:lstStyle/>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Rectangle 33"/>
          <p:cNvSpPr/>
          <p:nvPr/>
        </p:nvSpPr>
        <p:spPr>
          <a:xfrm>
            <a:off x="733727" y="3856162"/>
            <a:ext cx="7437683" cy="372025"/>
          </a:xfrm>
          <a:prstGeom prst="rect">
            <a:avLst/>
          </a:prstGeom>
        </p:spPr>
        <p:txBody>
          <a:bodyPr wrap="square">
            <a:spAutoFit/>
          </a:bodyPr>
          <a:lstStyle/>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 name="文本框 2"/>
          <p:cNvSpPr txBox="1"/>
          <p:nvPr/>
        </p:nvSpPr>
        <p:spPr>
          <a:xfrm>
            <a:off x="487541" y="1969419"/>
            <a:ext cx="2194112" cy="281354"/>
          </a:xfrm>
          <a:prstGeom prst="rect">
            <a:avLst/>
          </a:prstGeom>
          <a:noFill/>
        </p:spPr>
        <p:txBody>
          <a:bodyPr wrap="square" rtlCol="0">
            <a:noAutofit/>
          </a:bodyPr>
          <a:lstStyle/>
          <a:p>
            <a:pPr algn="l"/>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展望与不足</a:t>
            </a:r>
          </a:p>
        </p:txBody>
      </p:sp>
      <p:sp>
        <p:nvSpPr>
          <p:cNvPr id="12" name="Rectangle 33">
            <a:extLst>
              <a:ext uri="{FF2B5EF4-FFF2-40B4-BE49-F238E27FC236}">
                <a16:creationId xmlns:a16="http://schemas.microsoft.com/office/drawing/2014/main" id="{7C6DD353-9318-12D6-6FC7-A15982CFCDE2}"/>
              </a:ext>
            </a:extLst>
          </p:cNvPr>
          <p:cNvSpPr/>
          <p:nvPr/>
        </p:nvSpPr>
        <p:spPr>
          <a:xfrm>
            <a:off x="733726" y="4861347"/>
            <a:ext cx="7758340" cy="679801"/>
          </a:xfrm>
          <a:prstGeom prst="rect">
            <a:avLst/>
          </a:prstGeom>
        </p:spPr>
        <p:txBody>
          <a:bodyPr wrap="square">
            <a:spAutoFit/>
          </a:bodyPr>
          <a:lstStyle/>
          <a:p>
            <a:pPr>
              <a:lnSpc>
                <a:spcPct val="125000"/>
              </a:lnSpc>
              <a:defRPr/>
            </a:pPr>
            <a:r>
              <a:rPr lang="zh-CN"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本文方案实验主要通过</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Mininet</a:t>
            </a:r>
            <a:r>
              <a:rPr lang="zh-CN"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进行仿真模拟，在未来的工作中需在真实的环境中保证</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RSU</a:t>
            </a:r>
            <a:r>
              <a:rPr lang="zh-CN"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与车辆的连接时效性。</a:t>
            </a:r>
          </a:p>
        </p:txBody>
      </p:sp>
      <p:sp>
        <p:nvSpPr>
          <p:cNvPr id="14" name="Freeform 115">
            <a:extLst>
              <a:ext uri="{FF2B5EF4-FFF2-40B4-BE49-F238E27FC236}">
                <a16:creationId xmlns:a16="http://schemas.microsoft.com/office/drawing/2014/main" id="{56B6F959-36BE-B535-A796-1A2E4C580CCE}"/>
              </a:ext>
            </a:extLst>
          </p:cNvPr>
          <p:cNvSpPr/>
          <p:nvPr/>
        </p:nvSpPr>
        <p:spPr bwMode="auto">
          <a:xfrm>
            <a:off x="586204" y="4986478"/>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13" grpId="0"/>
      <p:bldP spid="15" grpId="0" animBg="1"/>
      <p:bldP spid="12" grpId="0"/>
      <p:bldP spid="1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p:nvPr/>
        </p:nvPicPr>
        <p:blipFill>
          <a:blip r:embed="rId2">
            <a:extLst>
              <a:ext uri="{28A0092B-C50C-407E-A947-70E740481C1C}">
                <a14:useLocalDpi xmlns:a14="http://schemas.microsoft.com/office/drawing/2010/main" val="0"/>
              </a:ext>
            </a:extLst>
          </a:blip>
          <a:stretch>
            <a:fillRect/>
          </a:stretch>
        </p:blipFill>
        <p:spPr>
          <a:xfrm>
            <a:off x="0" y="0"/>
            <a:ext cx="9144000" cy="5372100"/>
          </a:xfrm>
          <a:prstGeom prst="rect">
            <a:avLst/>
          </a:prstGeom>
        </p:spPr>
      </p:pic>
      <p:sp>
        <p:nvSpPr>
          <p:cNvPr id="11" name="任意多边形 10"/>
          <p:cNvSpPr/>
          <p:nvPr/>
        </p:nvSpPr>
        <p:spPr>
          <a:xfrm>
            <a:off x="1" y="1721277"/>
            <a:ext cx="9143999" cy="2051818"/>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任意多边形 12"/>
          <p:cNvSpPr/>
          <p:nvPr/>
        </p:nvSpPr>
        <p:spPr>
          <a:xfrm>
            <a:off x="1" y="2207127"/>
            <a:ext cx="9143999" cy="3478011"/>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TextBox 8"/>
          <p:cNvSpPr txBox="1"/>
          <p:nvPr/>
        </p:nvSpPr>
        <p:spPr>
          <a:xfrm>
            <a:off x="2344188" y="3636343"/>
            <a:ext cx="4163278" cy="565604"/>
          </a:xfrm>
          <a:prstGeom prst="rect">
            <a:avLst/>
          </a:prstGeom>
          <a:noFill/>
        </p:spPr>
        <p:txBody>
          <a:bodyPr wrap="square" rtlCol="0">
            <a:spAutoFit/>
          </a:bodyPr>
          <a:lstStyle/>
          <a:p>
            <a:pPr algn="ctr">
              <a:lnSpc>
                <a:spcPct val="120000"/>
              </a:lnSpc>
            </a:pPr>
            <a:r>
              <a:rPr lang="zh-CN" altLang="en-US" sz="2800" b="1" dirty="0">
                <a:solidFill>
                  <a:schemeClr val="accent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致谢</a:t>
            </a:r>
            <a:endParaRPr lang="en-US" altLang="zh-CN" sz="2800" b="1" dirty="0">
              <a:solidFill>
                <a:schemeClr val="accent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pic>
        <p:nvPicPr>
          <p:cNvPr id="6" name="图片 5"/>
          <p:cNvPicPr/>
          <p:nvPr/>
        </p:nvPicPr>
        <p:blipFill>
          <a:blip r:embed="rId3" cstate="print">
            <a:extLst>
              <a:ext uri="{28A0092B-C50C-407E-A947-70E740481C1C}">
                <a14:useLocalDpi xmlns:a14="http://schemas.microsoft.com/office/drawing/2010/main" val="0"/>
              </a:ext>
            </a:extLst>
          </a:blip>
          <a:stretch>
            <a:fillRect/>
          </a:stretch>
        </p:blipFill>
        <p:spPr>
          <a:xfrm>
            <a:off x="457200" y="5664200"/>
            <a:ext cx="609600" cy="609600"/>
          </a:xfrm>
          <a:prstGeom prst="rect">
            <a:avLst/>
          </a:prstGeom>
        </p:spPr>
      </p:pic>
      <p:sp>
        <p:nvSpPr>
          <p:cNvPr id="10" name="Rectangle 33"/>
          <p:cNvSpPr/>
          <p:nvPr/>
        </p:nvSpPr>
        <p:spPr>
          <a:xfrm>
            <a:off x="496915" y="4264420"/>
            <a:ext cx="7857823" cy="1200329"/>
          </a:xfrm>
          <a:prstGeom prst="rect">
            <a:avLst/>
          </a:prstGeom>
        </p:spPr>
        <p:txBody>
          <a:bodyPr wrap="square">
            <a:spAutoFit/>
          </a:bodyPr>
          <a:lstStyle/>
          <a:p>
            <a:pPr algn="ctr">
              <a:lnSpc>
                <a:spcPct val="150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感谢柯昌博老师的辛勤培育！</a:t>
            </a:r>
            <a:endPar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ctr">
              <a:lnSpc>
                <a:spcPct val="150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感谢各位答辩专家的悉心指导！</a:t>
            </a:r>
            <a:endPar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ctr">
              <a:lnSpc>
                <a:spcPct val="150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感谢所有同学与老师的帮助！</a:t>
            </a:r>
          </a:p>
        </p:txBody>
      </p:sp>
      <p:sp>
        <p:nvSpPr>
          <p:cNvPr id="12" name="文本框 11"/>
          <p:cNvSpPr txBox="1"/>
          <p:nvPr/>
        </p:nvSpPr>
        <p:spPr>
          <a:xfrm>
            <a:off x="1090167" y="5599668"/>
            <a:ext cx="2413826" cy="700576"/>
          </a:xfrm>
          <a:prstGeom prst="rect">
            <a:avLst/>
          </a:prstGeom>
          <a:noFill/>
        </p:spPr>
        <p:txBody>
          <a:bodyPr wrap="square" rtlCol="0">
            <a:spAutoFit/>
          </a:bodyPr>
          <a:lstStyle/>
          <a:p>
            <a:pPr>
              <a:lnSpc>
                <a:spcPct val="150000"/>
              </a:lnSpc>
            </a:pPr>
            <a:r>
              <a:rPr lang="zh-CN" altLang="en-US" sz="14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指导老师：柯昌博老师</a:t>
            </a:r>
            <a:endParaRPr lang="en-US" altLang="zh-CN" sz="14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pPr>
            <a:r>
              <a:rPr lang="zh-CN" altLang="en-US" sz="1400" b="1">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答辩人：张永超</a:t>
            </a:r>
            <a:endParaRPr lang="en-US" altLang="zh-CN" sz="14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19709">
        <p:fade/>
      </p:transition>
    </mc:Choice>
    <mc:Fallback xmlns="">
      <p:transition spd="med" advTm="19709">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1 </a:t>
            </a:r>
            <a:r>
              <a:rPr lang="zh-CN" altLang="en-US" dirty="0">
                <a:sym typeface="微软雅黑" panose="020B0503020204020204" pitchFamily="34" charset="-122"/>
              </a:rPr>
              <a:t>研究背景与意义</a:t>
            </a:r>
          </a:p>
        </p:txBody>
      </p:sp>
      <p:sp>
        <p:nvSpPr>
          <p:cNvPr id="21" name="Rectangle 33"/>
          <p:cNvSpPr/>
          <p:nvPr/>
        </p:nvSpPr>
        <p:spPr>
          <a:xfrm>
            <a:off x="780632" y="1905504"/>
            <a:ext cx="7810918" cy="679801"/>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随着城市化进程的加速，交通拥堵成为一个日益严重的问题。准确、快速地预测城市道路行驶时间对于优化道路规划，缓解交通拥堵，提高城市运输效率具有重要意义。</a:t>
            </a:r>
          </a:p>
        </p:txBody>
      </p:sp>
      <p:sp>
        <p:nvSpPr>
          <p:cNvPr id="9" name="Freeform 115"/>
          <p:cNvSpPr/>
          <p:nvPr/>
        </p:nvSpPr>
        <p:spPr bwMode="auto">
          <a:xfrm>
            <a:off x="586206" y="2017471"/>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12" name="Freeform 115"/>
          <p:cNvSpPr/>
          <p:nvPr/>
        </p:nvSpPr>
        <p:spPr bwMode="auto">
          <a:xfrm>
            <a:off x="586206" y="2944782"/>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14" name="Rectangle 33"/>
          <p:cNvSpPr/>
          <p:nvPr/>
        </p:nvSpPr>
        <p:spPr>
          <a:xfrm>
            <a:off x="780632" y="2834364"/>
            <a:ext cx="7810918" cy="679801"/>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传统的基于预定概率分布模型的预测方法无法充分利用路网的拓扑信息与不确定特征，预测效果不佳。</a:t>
            </a:r>
          </a:p>
        </p:txBody>
      </p:sp>
      <p:sp>
        <p:nvSpPr>
          <p:cNvPr id="3" name="Freeform 115">
            <a:extLst>
              <a:ext uri="{FF2B5EF4-FFF2-40B4-BE49-F238E27FC236}">
                <a16:creationId xmlns:a16="http://schemas.microsoft.com/office/drawing/2014/main" id="{7B5B52AD-532D-326D-7335-5F423F448020}"/>
              </a:ext>
            </a:extLst>
          </p:cNvPr>
          <p:cNvSpPr/>
          <p:nvPr/>
        </p:nvSpPr>
        <p:spPr bwMode="auto">
          <a:xfrm>
            <a:off x="586206" y="3911454"/>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4" name="Rectangle 33">
            <a:extLst>
              <a:ext uri="{FF2B5EF4-FFF2-40B4-BE49-F238E27FC236}">
                <a16:creationId xmlns:a16="http://schemas.microsoft.com/office/drawing/2014/main" id="{6CBF6FB8-185D-55F6-F5EF-48D9FE07FCAB}"/>
              </a:ext>
            </a:extLst>
          </p:cNvPr>
          <p:cNvSpPr/>
          <p:nvPr/>
        </p:nvSpPr>
        <p:spPr>
          <a:xfrm>
            <a:off x="780632" y="3801036"/>
            <a:ext cx="7810918" cy="679801"/>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智能交通系统（</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ITS</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）作为一种有效解决交通问题的途径，需要更准确、更可靠的行驶时间预测模型。</a:t>
            </a:r>
          </a:p>
        </p:txBody>
      </p:sp>
      <p:sp>
        <p:nvSpPr>
          <p:cNvPr id="5" name="Freeform 115">
            <a:extLst>
              <a:ext uri="{FF2B5EF4-FFF2-40B4-BE49-F238E27FC236}">
                <a16:creationId xmlns:a16="http://schemas.microsoft.com/office/drawing/2014/main" id="{3210E04C-2ADD-8B9B-AE10-A80BA2228E16}"/>
              </a:ext>
            </a:extLst>
          </p:cNvPr>
          <p:cNvSpPr/>
          <p:nvPr/>
        </p:nvSpPr>
        <p:spPr bwMode="auto">
          <a:xfrm>
            <a:off x="586206" y="4767708"/>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6" name="Rectangle 33">
            <a:extLst>
              <a:ext uri="{FF2B5EF4-FFF2-40B4-BE49-F238E27FC236}">
                <a16:creationId xmlns:a16="http://schemas.microsoft.com/office/drawing/2014/main" id="{64C70376-1C4A-4E04-2EAD-6719B71681BA}"/>
              </a:ext>
            </a:extLst>
          </p:cNvPr>
          <p:cNvSpPr/>
          <p:nvPr/>
        </p:nvSpPr>
        <p:spPr>
          <a:xfrm>
            <a:off x="780632" y="4657290"/>
            <a:ext cx="7810918" cy="1295355"/>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本研究旨在提出一种基于贝叶斯时空图卷积的城市道路行驶时间分布预测模型，以期提高预测准确性，为智能交通系统的发展提供重要支持。</a:t>
            </a:r>
            <a:endPar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25000"/>
              </a:lnSpc>
              <a:defRPr/>
            </a:pPr>
            <a:endPar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25000"/>
              </a:lnSpc>
              <a:defRPr/>
            </a:pPr>
            <a:r>
              <a:rPr lang="zh-CN" altLang="en-US" sz="1600" kern="0" dirty="0">
                <a:solidFill>
                  <a:srgbClr val="FF0000"/>
                </a:solidFill>
                <a:latin typeface="微软雅黑" panose="020B0503020204020204" pitchFamily="34" charset="-122"/>
                <a:ea typeface="微软雅黑" panose="020B0503020204020204" pitchFamily="34" charset="-122"/>
                <a:sym typeface="微软雅黑" panose="020B0503020204020204" pitchFamily="34" charset="-122"/>
              </a:rPr>
              <a:t>注：从应用角度与技术角度，增加一张图</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9" grpId="0" animBg="1"/>
      <p:bldP spid="12" grpId="0" animBg="1"/>
      <p:bldP spid="14" grpId="0"/>
      <p:bldP spid="3" grpId="0" animBg="1"/>
      <p:bldP spid="4" grpId="0"/>
      <p:bldP spid="5" grpId="0" animBg="1"/>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1" y="0"/>
            <a:ext cx="4368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46"/>
          <p:cNvSpPr/>
          <p:nvPr/>
        </p:nvSpPr>
        <p:spPr bwMode="auto">
          <a:xfrm rot="5400000" flipV="1">
            <a:off x="1270707" y="-1270708"/>
            <a:ext cx="1827382" cy="43688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371901" y="3861106"/>
            <a:ext cx="1624987" cy="436880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0" y="1070223"/>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4" name="图片 3"/>
          <p:cNvPicPr/>
          <p:nvPr/>
        </p:nvPicPr>
        <p:blipFill>
          <a:blip r:embed="rId3">
            <a:extLst>
              <a:ext uri="{28A0092B-C50C-407E-A947-70E740481C1C}">
                <a14:useLocalDpi xmlns:a14="http://schemas.microsoft.com/office/drawing/2010/main" val="0"/>
              </a:ext>
            </a:extLst>
          </a:blip>
          <a:stretch>
            <a:fillRect/>
          </a:stretch>
        </p:blipFill>
        <p:spPr>
          <a:xfrm>
            <a:off x="-1" y="2024705"/>
            <a:ext cx="5136596" cy="3017750"/>
          </a:xfrm>
          <a:prstGeom prst="rect">
            <a:avLst/>
          </a:prstGeom>
        </p:spPr>
      </p:pic>
      <p:sp>
        <p:nvSpPr>
          <p:cNvPr id="39" name="任意多边形 38"/>
          <p:cNvSpPr/>
          <p:nvPr/>
        </p:nvSpPr>
        <p:spPr>
          <a:xfrm rot="16200000">
            <a:off x="105970"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2269997" y="-16039"/>
            <a:ext cx="6868891"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p:cNvSpPr/>
          <p:nvPr/>
        </p:nvSpPr>
        <p:spPr>
          <a:xfrm>
            <a:off x="5628411" y="4156593"/>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nvSpPr>
        <p:spPr>
          <a:xfrm>
            <a:off x="6080091" y="4161104"/>
            <a:ext cx="1620957"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研究的背景与意义</a:t>
            </a:r>
          </a:p>
        </p:txBody>
      </p:sp>
      <p:sp>
        <p:nvSpPr>
          <p:cNvPr id="74" name="矩形 73"/>
          <p:cNvSpPr/>
          <p:nvPr/>
        </p:nvSpPr>
        <p:spPr>
          <a:xfrm>
            <a:off x="5638161" y="4632257"/>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nvSpPr>
        <p:spPr>
          <a:xfrm>
            <a:off x="6099591" y="4640539"/>
            <a:ext cx="902811"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研究内容</a:t>
            </a:r>
          </a:p>
        </p:txBody>
      </p:sp>
      <p:sp>
        <p:nvSpPr>
          <p:cNvPr id="76" name="矩形 75"/>
          <p:cNvSpPr/>
          <p:nvPr/>
        </p:nvSpPr>
        <p:spPr>
          <a:xfrm>
            <a:off x="5628411" y="5120657"/>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矩形 76"/>
          <p:cNvSpPr/>
          <p:nvPr/>
        </p:nvSpPr>
        <p:spPr>
          <a:xfrm>
            <a:off x="6080091" y="5129681"/>
            <a:ext cx="1620957"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方案的设计与介绍</a:t>
            </a:r>
          </a:p>
        </p:txBody>
      </p:sp>
      <p:sp>
        <p:nvSpPr>
          <p:cNvPr id="24" name="文本框 23"/>
          <p:cNvSpPr txBox="1"/>
          <p:nvPr/>
        </p:nvSpPr>
        <p:spPr>
          <a:xfrm>
            <a:off x="6416393" y="2888205"/>
            <a:ext cx="1010213" cy="523220"/>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en-US" altLang="zh-CN" dirty="0">
                <a:sym typeface="微软雅黑" panose="020B0503020204020204" pitchFamily="34" charset="-122"/>
              </a:rPr>
              <a:t> </a:t>
            </a:r>
            <a:r>
              <a:rPr lang="zh-CN" altLang="en-US" dirty="0">
                <a:sym typeface="微软雅黑" panose="020B0503020204020204" pitchFamily="34" charset="-122"/>
              </a:rPr>
              <a:t>目录</a:t>
            </a:r>
            <a:endParaRPr lang="en-US" altLang="zh-CN" dirty="0">
              <a:sym typeface="微软雅黑" panose="020B0503020204020204" pitchFamily="34" charset="-122"/>
            </a:endParaRPr>
          </a:p>
        </p:txBody>
      </p:sp>
      <p:pic>
        <p:nvPicPr>
          <p:cNvPr id="6" name="图片 5"/>
          <p:cNvPicPr/>
          <p:nvPr/>
        </p:nvPicPr>
        <p:blipFill>
          <a:blip r:embed="rId4" cstate="print">
            <a:extLst>
              <a:ext uri="{28A0092B-C50C-407E-A947-70E740481C1C}">
                <a14:useLocalDpi xmlns:a14="http://schemas.microsoft.com/office/drawing/2010/main" val="0"/>
              </a:ext>
            </a:extLst>
          </a:blip>
          <a:stretch>
            <a:fillRect/>
          </a:stretch>
        </p:blipFill>
        <p:spPr>
          <a:xfrm>
            <a:off x="6223000" y="825500"/>
            <a:ext cx="1397000" cy="1397000"/>
          </a:xfrm>
          <a:prstGeom prst="rect">
            <a:avLst/>
          </a:prstGeom>
        </p:spPr>
      </p:pic>
      <p:sp>
        <p:nvSpPr>
          <p:cNvPr id="22" name="矩形 21"/>
          <p:cNvSpPr/>
          <p:nvPr/>
        </p:nvSpPr>
        <p:spPr>
          <a:xfrm>
            <a:off x="5628411" y="5615669"/>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4</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p:nvSpPr>
        <p:spPr>
          <a:xfrm>
            <a:off x="6085731" y="5624693"/>
            <a:ext cx="180049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原型系统设计与实现</a:t>
            </a:r>
          </a:p>
        </p:txBody>
      </p:sp>
      <p:sp>
        <p:nvSpPr>
          <p:cNvPr id="25" name="矩形 24"/>
          <p:cNvSpPr/>
          <p:nvPr/>
        </p:nvSpPr>
        <p:spPr>
          <a:xfrm>
            <a:off x="5628406" y="6084721"/>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5</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26"/>
          <p:cNvSpPr/>
          <p:nvPr/>
        </p:nvSpPr>
        <p:spPr>
          <a:xfrm>
            <a:off x="6085731" y="6098258"/>
            <a:ext cx="1082348"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总结与展望</a:t>
            </a:r>
          </a:p>
        </p:txBody>
      </p:sp>
    </p:spTree>
    <p:extLst>
      <p:ext uri="{BB962C8B-B14F-4D97-AF65-F5344CB8AC3E}">
        <p14:creationId xmlns:p14="http://schemas.microsoft.com/office/powerpoint/2010/main" val="1228584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2 </a:t>
            </a:r>
            <a:r>
              <a:rPr lang="zh-CN" altLang="en-US" dirty="0">
                <a:sym typeface="微软雅黑" panose="020B0503020204020204" pitchFamily="34" charset="-122"/>
              </a:rPr>
              <a:t>研究内容</a:t>
            </a:r>
          </a:p>
        </p:txBody>
      </p:sp>
      <p:sp>
        <p:nvSpPr>
          <p:cNvPr id="11" name="Freeform 115"/>
          <p:cNvSpPr/>
          <p:nvPr/>
        </p:nvSpPr>
        <p:spPr bwMode="auto">
          <a:xfrm>
            <a:off x="579984" y="1961775"/>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6" name="Rectangle 33"/>
          <p:cNvSpPr/>
          <p:nvPr/>
        </p:nvSpPr>
        <p:spPr>
          <a:xfrm>
            <a:off x="727506" y="1857962"/>
            <a:ext cx="7437683" cy="679801"/>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提出并实现了一种基于交互式投票的地图匹配方法。此方法有效地将</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GPS</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轨迹点匹配到城市道路网，为接下来的行驶时间预测模型提供了大量准确的数据。</a:t>
            </a:r>
          </a:p>
        </p:txBody>
      </p:sp>
      <p:sp>
        <p:nvSpPr>
          <p:cNvPr id="8" name="Rectangle 67">
            <a:extLst>
              <a:ext uri="{FF2B5EF4-FFF2-40B4-BE49-F238E27FC236}">
                <a16:creationId xmlns:a16="http://schemas.microsoft.com/office/drawing/2014/main" id="{4C51619D-0C57-BD4A-7292-70F7BC5F2649}"/>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Freeform 115">
            <a:extLst>
              <a:ext uri="{FF2B5EF4-FFF2-40B4-BE49-F238E27FC236}">
                <a16:creationId xmlns:a16="http://schemas.microsoft.com/office/drawing/2014/main" id="{60B911DD-0CBA-2571-EE44-78E2961B8353}"/>
              </a:ext>
            </a:extLst>
          </p:cNvPr>
          <p:cNvSpPr/>
          <p:nvPr/>
        </p:nvSpPr>
        <p:spPr bwMode="auto">
          <a:xfrm>
            <a:off x="579984" y="3095248"/>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23" name="Rectangle 33">
            <a:extLst>
              <a:ext uri="{FF2B5EF4-FFF2-40B4-BE49-F238E27FC236}">
                <a16:creationId xmlns:a16="http://schemas.microsoft.com/office/drawing/2014/main" id="{0123BB7C-077C-9134-B757-F51281D1EB00}"/>
              </a:ext>
            </a:extLst>
          </p:cNvPr>
          <p:cNvSpPr/>
          <p:nvPr/>
        </p:nvSpPr>
        <p:spPr>
          <a:xfrm>
            <a:off x="727506" y="2991435"/>
            <a:ext cx="7437683" cy="987578"/>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在获得匹配后的数据基础上，设计并实现了一种基于贝叶斯时空图卷积的城市道路行驶时间预测模型。该模型充分利用了深度学习、图卷积神经网络、贝叶斯理论和自编码器等技术，实现了对城市道路行驶时间的精确估计。</a:t>
            </a:r>
          </a:p>
        </p:txBody>
      </p:sp>
      <p:sp>
        <p:nvSpPr>
          <p:cNvPr id="3" name="Freeform 115">
            <a:extLst>
              <a:ext uri="{FF2B5EF4-FFF2-40B4-BE49-F238E27FC236}">
                <a16:creationId xmlns:a16="http://schemas.microsoft.com/office/drawing/2014/main" id="{CC0CF350-B648-E5F8-F96C-ECE9378A2EC9}"/>
              </a:ext>
            </a:extLst>
          </p:cNvPr>
          <p:cNvSpPr/>
          <p:nvPr/>
        </p:nvSpPr>
        <p:spPr bwMode="auto">
          <a:xfrm>
            <a:off x="579984" y="4536405"/>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4" name="Rectangle 33">
            <a:extLst>
              <a:ext uri="{FF2B5EF4-FFF2-40B4-BE49-F238E27FC236}">
                <a16:creationId xmlns:a16="http://schemas.microsoft.com/office/drawing/2014/main" id="{B98FB5C1-1C3F-B070-6424-6870F731A618}"/>
              </a:ext>
            </a:extLst>
          </p:cNvPr>
          <p:cNvSpPr/>
          <p:nvPr/>
        </p:nvSpPr>
        <p:spPr>
          <a:xfrm>
            <a:off x="727506" y="4432592"/>
            <a:ext cx="7437683" cy="987578"/>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我们将上述方法与模型实现为一个原型系统，该系统可实现实时行驶时间预测，从而为交通运营管理提供决策支持。该系统旨在改善城市交通流，提高交通效率，并为未来智能交通系统的发展提供可能。</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6" grpId="0"/>
      <p:bldP spid="22" grpId="0" animBg="1"/>
      <p:bldP spid="23" grpId="0"/>
      <p:bldP spid="3" grpId="0" animBg="1"/>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805201-A590-9AE5-32CC-B95764874AB2}"/>
              </a:ext>
            </a:extLst>
          </p:cNvPr>
          <p:cNvSpPr>
            <a:spLocks noGrp="1"/>
          </p:cNvSpPr>
          <p:nvPr>
            <p:ph type="title"/>
          </p:nvPr>
        </p:nvSpPr>
        <p:spPr/>
        <p:txBody>
          <a:bodyPr/>
          <a:lstStyle/>
          <a:p>
            <a:r>
              <a:rPr lang="en-US" altLang="zh-CN" dirty="0"/>
              <a:t>2 </a:t>
            </a:r>
            <a:r>
              <a:rPr lang="zh-CN" altLang="en-US" dirty="0"/>
              <a:t>研究内容</a:t>
            </a:r>
          </a:p>
        </p:txBody>
      </p:sp>
      <p:sp>
        <p:nvSpPr>
          <p:cNvPr id="3" name="Freeform 115">
            <a:extLst>
              <a:ext uri="{FF2B5EF4-FFF2-40B4-BE49-F238E27FC236}">
                <a16:creationId xmlns:a16="http://schemas.microsoft.com/office/drawing/2014/main" id="{80A4E712-2B0A-5DDD-2488-4AB3CFA6373B}"/>
              </a:ext>
            </a:extLst>
          </p:cNvPr>
          <p:cNvSpPr/>
          <p:nvPr/>
        </p:nvSpPr>
        <p:spPr bwMode="auto">
          <a:xfrm>
            <a:off x="697374" y="1873522"/>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4" name="Rectangle 33">
            <a:extLst>
              <a:ext uri="{FF2B5EF4-FFF2-40B4-BE49-F238E27FC236}">
                <a16:creationId xmlns:a16="http://schemas.microsoft.com/office/drawing/2014/main" id="{1EC0FCDE-78B2-E3DC-6620-3ADDAB5C57F5}"/>
              </a:ext>
            </a:extLst>
          </p:cNvPr>
          <p:cNvSpPr/>
          <p:nvPr/>
        </p:nvSpPr>
        <p:spPr>
          <a:xfrm>
            <a:off x="844896" y="1769709"/>
            <a:ext cx="7437683" cy="1910908"/>
          </a:xfrm>
          <a:prstGeom prst="rect">
            <a:avLst/>
          </a:prstGeom>
        </p:spPr>
        <p:txBody>
          <a:bodyPr wrap="square">
            <a:spAutoFit/>
          </a:bodyPr>
          <a:lstStyle/>
          <a:p>
            <a:pPr>
              <a:lnSpc>
                <a:spcPct val="125000"/>
              </a:lnSpc>
              <a:defRPr/>
            </a:pPr>
            <a:r>
              <a:rPr lang="zh-CN" altLang="en-US" sz="1600" b="1"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交互式投票地图匹配方法 </a:t>
            </a:r>
            <a:r>
              <a:rPr lang="en-US" altLang="zh-CN" sz="1600" b="1"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(MIVMM)</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：在当前的研究现状下，许多地图匹配技术都存在一些局限性，例如精度不足、无法处理复杂的道路网络等。在这种背景下，我们提出了一种全新的交互式投票地图匹配方法 </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(MIVMM)</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。这一方法通过整合三维</a:t>
            </a:r>
            <a:r>
              <a:rPr lang="en-US" altLang="zh-CN" sz="1600" kern="0" dirty="0" err="1">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kd</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树、海伦公式等技术，将</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GPS</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轨迹点精确地匹配到城市道路网上。此外，我们还引入了交互式投票过程，使得该方法在复杂的道路网络条件下也能保持高精度的匹配效果。</a:t>
            </a:r>
          </a:p>
        </p:txBody>
      </p:sp>
      <p:sp>
        <p:nvSpPr>
          <p:cNvPr id="5" name="Freeform 115">
            <a:extLst>
              <a:ext uri="{FF2B5EF4-FFF2-40B4-BE49-F238E27FC236}">
                <a16:creationId xmlns:a16="http://schemas.microsoft.com/office/drawing/2014/main" id="{1FFB297A-23CA-9276-C501-2EF96D5F200E}"/>
              </a:ext>
            </a:extLst>
          </p:cNvPr>
          <p:cNvSpPr/>
          <p:nvPr/>
        </p:nvSpPr>
        <p:spPr bwMode="auto">
          <a:xfrm>
            <a:off x="697374" y="3888243"/>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6" name="Rectangle 33">
            <a:extLst>
              <a:ext uri="{FF2B5EF4-FFF2-40B4-BE49-F238E27FC236}">
                <a16:creationId xmlns:a16="http://schemas.microsoft.com/office/drawing/2014/main" id="{E9906758-1A59-3C75-79AD-CFAF937A42F4}"/>
              </a:ext>
            </a:extLst>
          </p:cNvPr>
          <p:cNvSpPr/>
          <p:nvPr/>
        </p:nvSpPr>
        <p:spPr>
          <a:xfrm>
            <a:off x="844896" y="3784430"/>
            <a:ext cx="7437683" cy="1910908"/>
          </a:xfrm>
          <a:prstGeom prst="rect">
            <a:avLst/>
          </a:prstGeom>
        </p:spPr>
        <p:txBody>
          <a:bodyPr wrap="square">
            <a:spAutoFit/>
          </a:bodyPr>
          <a:lstStyle/>
          <a:p>
            <a:pPr>
              <a:lnSpc>
                <a:spcPct val="125000"/>
              </a:lnSpc>
              <a:defRPr/>
            </a:pPr>
            <a:r>
              <a:rPr lang="zh-CN" altLang="en-US" sz="1600" b="1"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贝叶斯时空图自编码器模型（</a:t>
            </a:r>
            <a:r>
              <a:rPr lang="en-US" altLang="zh-CN" sz="1600" b="1"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BSTVAE</a:t>
            </a:r>
            <a:r>
              <a:rPr lang="zh-CN" altLang="en-US" sz="1600" b="1"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在传统的交通行驶时间预测领域，许多方法都基于预定的概率分布模型，但这些模型往往无法充分利用路网中的拓扑信息与不确定性特征，因此，预测结果的准确性往往受到限制。为了解决这个问题，我们提出了一种基于贝叶斯时空图自编码器的道路行驶时间预测模型。该模型融合了深度学习、图卷积神经网络、贝叶斯理论和自编码器等技术，能够有效地对城市道路行驶时间进行精确预测，同时也表现出良好的可扩展性和鲁棒性。</a:t>
            </a:r>
          </a:p>
        </p:txBody>
      </p:sp>
    </p:spTree>
    <p:extLst>
      <p:ext uri="{BB962C8B-B14F-4D97-AF65-F5344CB8AC3E}">
        <p14:creationId xmlns:p14="http://schemas.microsoft.com/office/powerpoint/2010/main" val="97940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1" y="0"/>
            <a:ext cx="4368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46"/>
          <p:cNvSpPr/>
          <p:nvPr/>
        </p:nvSpPr>
        <p:spPr bwMode="auto">
          <a:xfrm rot="5400000" flipV="1">
            <a:off x="1270707" y="-1270708"/>
            <a:ext cx="1827382" cy="43688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371901" y="3861106"/>
            <a:ext cx="1624987" cy="436880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0" y="1070223"/>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4" name="图片 3"/>
          <p:cNvPicPr/>
          <p:nvPr/>
        </p:nvPicPr>
        <p:blipFill>
          <a:blip r:embed="rId3">
            <a:extLst>
              <a:ext uri="{28A0092B-C50C-407E-A947-70E740481C1C}">
                <a14:useLocalDpi xmlns:a14="http://schemas.microsoft.com/office/drawing/2010/main" val="0"/>
              </a:ext>
            </a:extLst>
          </a:blip>
          <a:stretch>
            <a:fillRect/>
          </a:stretch>
        </p:blipFill>
        <p:spPr>
          <a:xfrm>
            <a:off x="-1" y="2024705"/>
            <a:ext cx="5136596" cy="3017750"/>
          </a:xfrm>
          <a:prstGeom prst="rect">
            <a:avLst/>
          </a:prstGeom>
        </p:spPr>
      </p:pic>
      <p:sp>
        <p:nvSpPr>
          <p:cNvPr id="39" name="任意多边形 38"/>
          <p:cNvSpPr/>
          <p:nvPr/>
        </p:nvSpPr>
        <p:spPr>
          <a:xfrm rot="16200000">
            <a:off x="105970"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2269997" y="-16039"/>
            <a:ext cx="6868891"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p:cNvSpPr/>
          <p:nvPr/>
        </p:nvSpPr>
        <p:spPr>
          <a:xfrm>
            <a:off x="5628411" y="4156593"/>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nvSpPr>
        <p:spPr>
          <a:xfrm>
            <a:off x="6080091" y="4161104"/>
            <a:ext cx="1620957"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研究的背景与意义</a:t>
            </a:r>
          </a:p>
        </p:txBody>
      </p:sp>
      <p:sp>
        <p:nvSpPr>
          <p:cNvPr id="74" name="矩形 73"/>
          <p:cNvSpPr/>
          <p:nvPr/>
        </p:nvSpPr>
        <p:spPr>
          <a:xfrm>
            <a:off x="5638161" y="4632257"/>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nvSpPr>
        <p:spPr>
          <a:xfrm>
            <a:off x="6099591" y="4640539"/>
            <a:ext cx="902811"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研究内容</a:t>
            </a:r>
          </a:p>
        </p:txBody>
      </p:sp>
      <p:sp>
        <p:nvSpPr>
          <p:cNvPr id="76" name="矩形 75"/>
          <p:cNvSpPr/>
          <p:nvPr/>
        </p:nvSpPr>
        <p:spPr>
          <a:xfrm>
            <a:off x="5628411" y="5120657"/>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矩形 76"/>
          <p:cNvSpPr/>
          <p:nvPr/>
        </p:nvSpPr>
        <p:spPr>
          <a:xfrm>
            <a:off x="6080091" y="5129681"/>
            <a:ext cx="1606465"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en-US" altLang="zh-CN" sz="14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BSTVAE</a:t>
            </a:r>
            <a:r>
              <a:rPr lang="zh-CN" altLang="en-US" sz="14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模型设计</a:t>
            </a:r>
          </a:p>
        </p:txBody>
      </p:sp>
      <p:sp>
        <p:nvSpPr>
          <p:cNvPr id="24" name="文本框 23"/>
          <p:cNvSpPr txBox="1"/>
          <p:nvPr/>
        </p:nvSpPr>
        <p:spPr>
          <a:xfrm>
            <a:off x="6416393" y="2888205"/>
            <a:ext cx="1010213" cy="523220"/>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en-US" altLang="zh-CN" dirty="0">
                <a:sym typeface="微软雅黑" panose="020B0503020204020204" pitchFamily="34" charset="-122"/>
              </a:rPr>
              <a:t> </a:t>
            </a:r>
            <a:r>
              <a:rPr lang="zh-CN" altLang="en-US" dirty="0">
                <a:sym typeface="微软雅黑" panose="020B0503020204020204" pitchFamily="34" charset="-122"/>
              </a:rPr>
              <a:t>目录</a:t>
            </a:r>
            <a:endParaRPr lang="en-US" altLang="zh-CN" dirty="0">
              <a:sym typeface="微软雅黑" panose="020B0503020204020204" pitchFamily="34" charset="-122"/>
            </a:endParaRPr>
          </a:p>
        </p:txBody>
      </p:sp>
      <p:pic>
        <p:nvPicPr>
          <p:cNvPr id="6" name="图片 5"/>
          <p:cNvPicPr/>
          <p:nvPr/>
        </p:nvPicPr>
        <p:blipFill>
          <a:blip r:embed="rId4" cstate="print">
            <a:extLst>
              <a:ext uri="{28A0092B-C50C-407E-A947-70E740481C1C}">
                <a14:useLocalDpi xmlns:a14="http://schemas.microsoft.com/office/drawing/2010/main" val="0"/>
              </a:ext>
            </a:extLst>
          </a:blip>
          <a:stretch>
            <a:fillRect/>
          </a:stretch>
        </p:blipFill>
        <p:spPr>
          <a:xfrm>
            <a:off x="6223000" y="825500"/>
            <a:ext cx="1397000" cy="1397000"/>
          </a:xfrm>
          <a:prstGeom prst="rect">
            <a:avLst/>
          </a:prstGeom>
        </p:spPr>
      </p:pic>
      <p:sp>
        <p:nvSpPr>
          <p:cNvPr id="22" name="矩形 21"/>
          <p:cNvSpPr/>
          <p:nvPr/>
        </p:nvSpPr>
        <p:spPr>
          <a:xfrm>
            <a:off x="5628411" y="5615669"/>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4</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22"/>
          <p:cNvSpPr/>
          <p:nvPr/>
        </p:nvSpPr>
        <p:spPr>
          <a:xfrm>
            <a:off x="6085731" y="5624693"/>
            <a:ext cx="180049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原型系统设计与实现</a:t>
            </a:r>
          </a:p>
        </p:txBody>
      </p:sp>
      <p:sp>
        <p:nvSpPr>
          <p:cNvPr id="25" name="矩形 24"/>
          <p:cNvSpPr/>
          <p:nvPr/>
        </p:nvSpPr>
        <p:spPr>
          <a:xfrm>
            <a:off x="5628406" y="6084721"/>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微软雅黑" panose="020B0503020204020204" pitchFamily="34" charset="-122"/>
                <a:ea typeface="微软雅黑" panose="020B0503020204020204" pitchFamily="34" charset="-122"/>
                <a:sym typeface="微软雅黑" panose="020B0503020204020204" pitchFamily="34" charset="-122"/>
              </a:rPr>
              <a:t>5</a:t>
            </a:r>
            <a:endParaRPr lang="zh-CN" altLang="en-US" sz="14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26"/>
          <p:cNvSpPr/>
          <p:nvPr/>
        </p:nvSpPr>
        <p:spPr>
          <a:xfrm>
            <a:off x="6085731" y="6098258"/>
            <a:ext cx="1082348"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总结与展望</a:t>
            </a:r>
          </a:p>
        </p:txBody>
      </p:sp>
    </p:spTree>
    <p:extLst>
      <p:ext uri="{BB962C8B-B14F-4D97-AF65-F5344CB8AC3E}">
        <p14:creationId xmlns:p14="http://schemas.microsoft.com/office/powerpoint/2010/main" val="2689659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3.1</a:t>
            </a:r>
            <a:r>
              <a:rPr lang="zh-CN" altLang="en-US" dirty="0">
                <a:sym typeface="微软雅黑" panose="020B0503020204020204" pitchFamily="34" charset="-122"/>
              </a:rPr>
              <a:t>基于交互式投票的地图匹配方法</a:t>
            </a:r>
          </a:p>
        </p:txBody>
      </p:sp>
      <p:sp>
        <p:nvSpPr>
          <p:cNvPr id="21" name="Rectangle 33"/>
          <p:cNvSpPr/>
          <p:nvPr/>
        </p:nvSpPr>
        <p:spPr>
          <a:xfrm>
            <a:off x="992900" y="5393441"/>
            <a:ext cx="7437683" cy="987578"/>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rPr>
              <a:t>该图展示了基于交互式投票的地图匹配方法的整体流程。首先，我们通过</a:t>
            </a:r>
            <a:r>
              <a:rPr lang="en-US" altLang="zh-CN" sz="1600" kern="0" dirty="0">
                <a:solidFill>
                  <a:schemeClr val="tx1">
                    <a:lumMod val="75000"/>
                    <a:lumOff val="25000"/>
                  </a:schemeClr>
                </a:solidFill>
                <a:latin typeface="微软雅黑" panose="020B0503020204020204" pitchFamily="34" charset="-122"/>
                <a:ea typeface="微软雅黑" panose="020B0503020204020204" pitchFamily="34" charset="-122"/>
              </a:rPr>
              <a:t>GPS</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rPr>
              <a:t>设备收集车辆轨迹点，然后利用三维</a:t>
            </a:r>
            <a:r>
              <a:rPr lang="en-US" altLang="zh-CN" sz="1600" kern="0" dirty="0" err="1">
                <a:solidFill>
                  <a:schemeClr val="tx1">
                    <a:lumMod val="75000"/>
                    <a:lumOff val="25000"/>
                  </a:schemeClr>
                </a:solidFill>
                <a:latin typeface="微软雅黑" panose="020B0503020204020204" pitchFamily="34" charset="-122"/>
                <a:ea typeface="微软雅黑" panose="020B0503020204020204" pitchFamily="34" charset="-122"/>
              </a:rPr>
              <a:t>kd</a:t>
            </a: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rPr>
              <a:t>树、墨卡托投影等技术，通过侯选边投票将这些轨迹点精确地匹配到城市道路网上。</a:t>
            </a: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Rectangle 33"/>
          <p:cNvSpPr/>
          <p:nvPr/>
        </p:nvSpPr>
        <p:spPr>
          <a:xfrm>
            <a:off x="733727" y="3495366"/>
            <a:ext cx="7437683" cy="372025"/>
          </a:xfrm>
          <a:prstGeom prst="rect">
            <a:avLst/>
          </a:prstGeom>
        </p:spPr>
        <p:txBody>
          <a:bodyPr wrap="square">
            <a:spAutoFit/>
          </a:bodyPr>
          <a:lstStyle/>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 name="Rectangle 2">
            <a:extLst>
              <a:ext uri="{FF2B5EF4-FFF2-40B4-BE49-F238E27FC236}">
                <a16:creationId xmlns:a16="http://schemas.microsoft.com/office/drawing/2014/main" id="{2F112CD2-B9A7-B15F-02F5-38ACB50F1FB7}"/>
              </a:ext>
            </a:extLst>
          </p:cNvPr>
          <p:cNvSpPr>
            <a:spLocks noChangeArrowheads="1"/>
          </p:cNvSpPr>
          <p:nvPr/>
        </p:nvSpPr>
        <p:spPr bwMode="auto">
          <a:xfrm>
            <a:off x="1303638" y="1464559"/>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BD34CAF5-EB26-CF06-D525-53625FEE9925}"/>
              </a:ext>
            </a:extLst>
          </p:cNvPr>
          <p:cNvGraphicFramePr>
            <a:graphicFrameLocks noChangeAspect="1"/>
          </p:cNvGraphicFramePr>
          <p:nvPr/>
        </p:nvGraphicFramePr>
        <p:xfrm>
          <a:off x="1655806" y="1440130"/>
          <a:ext cx="6111875" cy="3712637"/>
        </p:xfrm>
        <a:graphic>
          <a:graphicData uri="http://schemas.openxmlformats.org/presentationml/2006/ole">
            <mc:AlternateContent xmlns:mc="http://schemas.openxmlformats.org/markup-compatibility/2006">
              <mc:Choice xmlns:v="urn:schemas-microsoft-com:vml" Requires="v">
                <p:oleObj name="Visio" r:id="rId3" imgW="14409253" imgH="9898427" progId="Visio.Drawing.15">
                  <p:embed/>
                </p:oleObj>
              </mc:Choice>
              <mc:Fallback>
                <p:oleObj name="Visio" r:id="rId3" imgW="14409253" imgH="9898427" progId="Visio.Drawing.15">
                  <p:embed/>
                  <p:pic>
                    <p:nvPicPr>
                      <p:cNvPr id="4" name="对象 3">
                        <a:extLst>
                          <a:ext uri="{FF2B5EF4-FFF2-40B4-BE49-F238E27FC236}">
                            <a16:creationId xmlns:a16="http://schemas.microsoft.com/office/drawing/2014/main" id="{BD34CAF5-EB26-CF06-D525-53625FEE99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5806" y="1440130"/>
                        <a:ext cx="6111875" cy="3712637"/>
                      </a:xfrm>
                      <a:prstGeom prst="rect">
                        <a:avLst/>
                      </a:prstGeom>
                      <a:noFill/>
                    </p:spPr>
                  </p:pic>
                </p:oleObj>
              </mc:Fallback>
            </mc:AlternateContent>
          </a:graphicData>
        </a:graphic>
      </p:graphicFrame>
      <p:sp>
        <p:nvSpPr>
          <p:cNvPr id="5" name="Rectangle 33">
            <a:extLst>
              <a:ext uri="{FF2B5EF4-FFF2-40B4-BE49-F238E27FC236}">
                <a16:creationId xmlns:a16="http://schemas.microsoft.com/office/drawing/2014/main" id="{51339EF9-2011-7688-59D5-C5F44FBD1BD9}"/>
              </a:ext>
            </a:extLst>
          </p:cNvPr>
          <p:cNvSpPr/>
          <p:nvPr/>
        </p:nvSpPr>
        <p:spPr>
          <a:xfrm>
            <a:off x="3004079" y="5133947"/>
            <a:ext cx="3415327" cy="302070"/>
          </a:xfrm>
          <a:prstGeom prst="rect">
            <a:avLst/>
          </a:prstGeom>
        </p:spPr>
        <p:txBody>
          <a:bodyPr wrap="square">
            <a:spAutoFit/>
          </a:bodyPr>
          <a:lstStyle/>
          <a:p>
            <a:pPr algn="ctr">
              <a:lnSpc>
                <a:spcPct val="125000"/>
              </a:lnSpc>
              <a:defRPr/>
            </a:pPr>
            <a:r>
              <a:rPr lang="zh-CN" altLang="en-US" sz="12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基于交互式投票的地图匹配方法</a:t>
            </a:r>
          </a:p>
        </p:txBody>
      </p:sp>
      <p:sp>
        <p:nvSpPr>
          <p:cNvPr id="7" name="Freeform 115">
            <a:extLst>
              <a:ext uri="{FF2B5EF4-FFF2-40B4-BE49-F238E27FC236}">
                <a16:creationId xmlns:a16="http://schemas.microsoft.com/office/drawing/2014/main" id="{19B13DD4-3C9A-A716-A447-BF25FC0B12DB}"/>
              </a:ext>
            </a:extLst>
          </p:cNvPr>
          <p:cNvSpPr/>
          <p:nvPr/>
        </p:nvSpPr>
        <p:spPr bwMode="auto">
          <a:xfrm>
            <a:off x="845378" y="5498636"/>
            <a:ext cx="147522" cy="144065"/>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Tree>
    <p:extLst>
      <p:ext uri="{BB962C8B-B14F-4D97-AF65-F5344CB8AC3E}">
        <p14:creationId xmlns:p14="http://schemas.microsoft.com/office/powerpoint/2010/main" val="4038751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5" grpId="0"/>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微软雅黑" panose="020B0503020204020204" pitchFamily="34" charset="-122"/>
              </a:rPr>
              <a:t>3.1</a:t>
            </a:r>
            <a:r>
              <a:rPr lang="zh-CN" altLang="en-US" dirty="0">
                <a:sym typeface="微软雅黑" panose="020B0503020204020204" pitchFamily="34" charset="-122"/>
              </a:rPr>
              <a:t>基于交互式投票的地图匹配方法</a:t>
            </a:r>
          </a:p>
        </p:txBody>
      </p:sp>
      <p:sp>
        <p:nvSpPr>
          <p:cNvPr id="5" name="Rectangle 33"/>
          <p:cNvSpPr/>
          <p:nvPr/>
        </p:nvSpPr>
        <p:spPr>
          <a:xfrm>
            <a:off x="516138" y="1859285"/>
            <a:ext cx="8265913" cy="372025"/>
          </a:xfrm>
          <a:prstGeom prst="rect">
            <a:avLst/>
          </a:prstGeom>
        </p:spPr>
        <p:txBody>
          <a:bodyPr wrap="square">
            <a:spAutoFit/>
          </a:bodyPr>
          <a:lstStyle/>
          <a:p>
            <a:pPr>
              <a:lnSpc>
                <a:spcPct val="125000"/>
              </a:lnSpc>
              <a:defRPr/>
            </a:pPr>
            <a:r>
              <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rPr>
              <a:t>基于交互式投票的地图匹配方法主要内容如下：</a:t>
            </a:r>
            <a:endParaRPr lang="zh-CN" altLang="zh-CN" sz="16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Freeform 115"/>
          <p:cNvSpPr/>
          <p:nvPr/>
        </p:nvSpPr>
        <p:spPr bwMode="auto">
          <a:xfrm>
            <a:off x="306995" y="2388843"/>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10" name="Rectangle 33"/>
          <p:cNvSpPr/>
          <p:nvPr/>
        </p:nvSpPr>
        <p:spPr>
          <a:xfrm>
            <a:off x="749687" y="3681800"/>
            <a:ext cx="7437683" cy="372025"/>
          </a:xfrm>
          <a:prstGeom prst="rect">
            <a:avLst/>
          </a:prstGeom>
        </p:spPr>
        <p:txBody>
          <a:bodyPr wrap="square">
            <a:spAutoFit/>
          </a:bodyPr>
          <a:lstStyle/>
          <a:p>
            <a:pPr>
              <a:lnSpc>
                <a:spcPct val="125000"/>
              </a:lnSpc>
              <a:defRPr/>
            </a:pPr>
            <a:endParaRPr lang="zh-CN" altLang="en-US" sz="1600"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 name="Rectangle 2"/>
          <p:cNvSpPr>
            <a:spLocks noChangeArrowheads="1"/>
          </p:cNvSpPr>
          <p:nvPr/>
        </p:nvSpPr>
        <p:spPr bwMode="auto">
          <a:xfrm>
            <a:off x="1151793" y="3367453"/>
            <a:ext cx="1026842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90">
            <a:extLst>
              <a:ext uri="{FF2B5EF4-FFF2-40B4-BE49-F238E27FC236}">
                <a16:creationId xmlns:a16="http://schemas.microsoft.com/office/drawing/2014/main" id="{9F03B35C-38CB-CE2B-85F7-D263D9BB58DA}"/>
              </a:ext>
            </a:extLst>
          </p:cNvPr>
          <p:cNvSpPr>
            <a:spLocks noChangeArrowheads="1"/>
          </p:cNvSpPr>
          <p:nvPr/>
        </p:nvSpPr>
        <p:spPr bwMode="auto">
          <a:xfrm>
            <a:off x="1356049" y="27743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33">
            <a:extLst>
              <a:ext uri="{FF2B5EF4-FFF2-40B4-BE49-F238E27FC236}">
                <a16:creationId xmlns:a16="http://schemas.microsoft.com/office/drawing/2014/main" id="{BE58490D-B262-77F0-91AE-9A9C9DD21F0E}"/>
              </a:ext>
            </a:extLst>
          </p:cNvPr>
          <p:cNvSpPr/>
          <p:nvPr/>
        </p:nvSpPr>
        <p:spPr>
          <a:xfrm>
            <a:off x="538277" y="2254971"/>
            <a:ext cx="8265913" cy="1414233"/>
          </a:xfrm>
          <a:prstGeom prst="rect">
            <a:avLst/>
          </a:prstGeom>
        </p:spPr>
        <p:txBody>
          <a:bodyPr wrap="square">
            <a:spAutoFit/>
          </a:bodyPr>
          <a:lstStyle/>
          <a:p>
            <a:pPr>
              <a:lnSpc>
                <a:spcPct val="125000"/>
              </a:lnSpc>
              <a:defRPr/>
            </a:pPr>
            <a:r>
              <a:rPr lang="en-US" altLang="zh-CN" sz="1400" b="1" kern="0" dirty="0">
                <a:solidFill>
                  <a:schemeClr val="tx1">
                    <a:lumMod val="75000"/>
                    <a:lumOff val="25000"/>
                  </a:schemeClr>
                </a:solidFill>
                <a:latin typeface="微软雅黑" panose="020B0503020204020204" pitchFamily="34" charset="-122"/>
                <a:ea typeface="微软雅黑" panose="020B0503020204020204" pitchFamily="34" charset="-122"/>
              </a:rPr>
              <a:t>GPS</a:t>
            </a: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轨迹数据与路网数据的获取与预处理</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：对于</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GPS</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轨迹数据需删除位置相差过大的点以及删除车辆在静止时采集的轨迹点；对于路网数据需要对原始路网数据解析，首先将</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XML</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格式的路网数据解析为图结构</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G(V,E)</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，其中</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V</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表示路口，</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E</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表示道路，然后简化路网结构，将属于一个路口的多个节点合并，简化路网结构，最后对简化后的路网进行反转，即将原图结构</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G</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反转为</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G’(V,E)</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，其中</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V</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表示道路，</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E</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表示道路与道路之间的连接关系。</a:t>
            </a:r>
            <a:endPar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Freeform 115">
            <a:extLst>
              <a:ext uri="{FF2B5EF4-FFF2-40B4-BE49-F238E27FC236}">
                <a16:creationId xmlns:a16="http://schemas.microsoft.com/office/drawing/2014/main" id="{9EF6A191-3A9D-3B25-CFCE-12D13F41D0C5}"/>
              </a:ext>
            </a:extLst>
          </p:cNvPr>
          <p:cNvSpPr/>
          <p:nvPr/>
        </p:nvSpPr>
        <p:spPr bwMode="auto">
          <a:xfrm>
            <a:off x="300817" y="3794732"/>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p:sp>
        <p:nvSpPr>
          <p:cNvPr id="19" name="Rectangle 33">
            <a:extLst>
              <a:ext uri="{FF2B5EF4-FFF2-40B4-BE49-F238E27FC236}">
                <a16:creationId xmlns:a16="http://schemas.microsoft.com/office/drawing/2014/main" id="{07B8C52F-271B-524A-7F5D-7AB36C4146A2}"/>
              </a:ext>
            </a:extLst>
          </p:cNvPr>
          <p:cNvSpPr/>
          <p:nvPr/>
        </p:nvSpPr>
        <p:spPr>
          <a:xfrm>
            <a:off x="532099" y="3660860"/>
            <a:ext cx="8265913" cy="606320"/>
          </a:xfrm>
          <a:prstGeom prst="rect">
            <a:avLst/>
          </a:prstGeom>
        </p:spPr>
        <p:txBody>
          <a:bodyPr wrap="square">
            <a:spAutoFit/>
          </a:bodyPr>
          <a:lstStyle/>
          <a:p>
            <a:pPr>
              <a:lnSpc>
                <a:spcPct val="125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候选点搜索</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：将路网数据映射到三维笛卡尔坐标中构建三维</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KD</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数，利用</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KNN</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算法全局搜索候选路段，然后使用</a:t>
            </a:r>
            <a:r>
              <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web</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墨卡托算法计算候选路段对应的候选点。</a:t>
            </a:r>
            <a:endPar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Freeform 115">
            <a:extLst>
              <a:ext uri="{FF2B5EF4-FFF2-40B4-BE49-F238E27FC236}">
                <a16:creationId xmlns:a16="http://schemas.microsoft.com/office/drawing/2014/main" id="{A73337D2-D9B0-9A60-E280-681BD1DB9D8F}"/>
              </a:ext>
            </a:extLst>
          </p:cNvPr>
          <p:cNvSpPr/>
          <p:nvPr/>
        </p:nvSpPr>
        <p:spPr bwMode="auto">
          <a:xfrm>
            <a:off x="313174" y="4413648"/>
            <a:ext cx="154188" cy="145122"/>
          </a:xfrm>
          <a:custGeom>
            <a:avLst/>
            <a:gdLst>
              <a:gd name="T0" fmla="*/ 203200 w 59"/>
              <a:gd name="T1" fmla="*/ 160803 h 58"/>
              <a:gd name="T2" fmla="*/ 165315 w 59"/>
              <a:gd name="T3" fmla="*/ 198438 h 58"/>
              <a:gd name="T4" fmla="*/ 37885 w 59"/>
              <a:gd name="T5" fmla="*/ 198438 h 58"/>
              <a:gd name="T6" fmla="*/ 0 w 59"/>
              <a:gd name="T7" fmla="*/ 160803 h 58"/>
              <a:gd name="T8" fmla="*/ 0 w 59"/>
              <a:gd name="T9" fmla="*/ 34213 h 58"/>
              <a:gd name="T10" fmla="*/ 37885 w 59"/>
              <a:gd name="T11" fmla="*/ 0 h 58"/>
              <a:gd name="T12" fmla="*/ 165315 w 59"/>
              <a:gd name="T13" fmla="*/ 0 h 58"/>
              <a:gd name="T14" fmla="*/ 203200 w 59"/>
              <a:gd name="T15" fmla="*/ 34213 h 58"/>
              <a:gd name="T16" fmla="*/ 203200 w 59"/>
              <a:gd name="T17" fmla="*/ 160803 h 5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accent1"/>
          </a:solidFill>
          <a:ln>
            <a:noFill/>
          </a:ln>
        </p:spPr>
        <p:txBody>
          <a:bodyPr/>
          <a:lstStyle/>
          <a:p>
            <a:endParaRPr lang="zh-CN" altLang="en-US" dirty="0"/>
          </a:p>
        </p:txBody>
      </p:sp>
      <mc:AlternateContent xmlns:mc="http://schemas.openxmlformats.org/markup-compatibility/2006" xmlns:a14="http://schemas.microsoft.com/office/drawing/2010/main">
        <mc:Choice Requires="a14">
          <p:sp>
            <p:nvSpPr>
              <p:cNvPr id="21" name="Rectangle 33">
                <a:extLst>
                  <a:ext uri="{FF2B5EF4-FFF2-40B4-BE49-F238E27FC236}">
                    <a16:creationId xmlns:a16="http://schemas.microsoft.com/office/drawing/2014/main" id="{06400C20-CA7C-C14F-8583-DE0E1CF96BD0}"/>
                  </a:ext>
                </a:extLst>
              </p:cNvPr>
              <p:cNvSpPr/>
              <p:nvPr/>
            </p:nvSpPr>
            <p:spPr>
              <a:xfrm>
                <a:off x="544456" y="4279776"/>
                <a:ext cx="9767258" cy="1474506"/>
              </a:xfrm>
              <a:prstGeom prst="rect">
                <a:avLst/>
              </a:prstGeom>
            </p:spPr>
            <p:txBody>
              <a:bodyPr wrap="square">
                <a:spAutoFit/>
              </a:bodyPr>
              <a:lstStyle/>
              <a:p>
                <a:pPr>
                  <a:lnSpc>
                    <a:spcPct val="125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位置上下文分析</a:t>
                </a:r>
                <a:r>
                  <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通过时间分析</a:t>
                </a:r>
                <a14:m>
                  <m:oMath xmlns:m="http://schemas.openxmlformats.org/officeDocument/2006/math">
                    <m:eqArr>
                      <m:eqArr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eqArr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T</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sup>
                            </m:sSubSup>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f>
                          <m:f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fPr>
                          <m:num>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𝑣</m:t>
                                </m:r>
                              </m:e>
                              <m:sub>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e>
                                </m:d>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e>
                                </m:d>
                              </m:sub>
                            </m:sSub>
                          </m:num>
                          <m:den>
                            <m:d>
                              <m:dPr>
                                <m:begChr m:val="|"/>
                                <m:endChr m:val="|"/>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𝑣</m:t>
                                    </m:r>
                                  </m:e>
                                  <m:sub>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e>
                                    </m:d>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e>
                                    </m:d>
                                  </m:sub>
                                </m:s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bar>
                                      <m:barPr>
                                        <m:pos m:val="top"/>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bar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𝑣</m:t>
                                        </m:r>
                                      </m:e>
                                    </m:bar>
                                  </m:e>
                                  <m:sub>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e>
                                    </m:d>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e>
                                    </m:d>
                                  </m:sub>
                                </m:sSub>
                              </m:e>
                            </m:d>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𝑣</m:t>
                                </m:r>
                              </m:e>
                              <m:sub>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e>
                                </m:d>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e>
                                </m:d>
                              </m:sub>
                            </m:sSub>
                          </m:den>
                        </m:f>
                      </m:e>
                    </m:eqArr>
                  </m:oMath>
                </a14:m>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、空间分析</a:t>
                </a:r>
                <a14:m>
                  <m:oMath xmlns:m="http://schemas.openxmlformats.org/officeDocument/2006/math">
                    <m:eqArr>
                      <m:eqArr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eqArr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S</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sup>
                            </m:sSubSup>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N</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𝑉</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sup>
                            </m:sSubSup>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𝑛</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e>
                    </m:eqAr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 </m:t>
                    </m:r>
                  </m:oMath>
                </a14:m>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、道路一致性分析</a:t>
                </a:r>
                <a14:m>
                  <m:oMath xmlns:m="http://schemas.openxmlformats.org/officeDocument/2006/math">
                    <m:eqArr>
                      <m:eqArr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eqArr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𝑅𝐿𝐹</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sup>
                            </m:sSubSup>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f>
                          <m:f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fPr>
                          <m:num>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𝑣</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b>
                            </m:sSub>
                          </m:num>
                          <m:den>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𝑣</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𝑑</m:t>
                                    </m:r>
                                  </m:sub>
                                </m:s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𝑣</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b>
                                </m:sSub>
                              </m:e>
                            </m:d>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
                              <m:sSub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𝑣</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b>
                            </m:sSub>
                          </m:den>
                        </m:f>
                      </m:e>
                    </m:eqArr>
                  </m:oMath>
                </a14:m>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以及约</a:t>
                </a:r>
                <a:endParaRPr lang="en-US"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25000"/>
                  </a:lnSpc>
                  <a:defRPr/>
                </a:pP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束条件分析过滤掉大部分错误路径，减少后续运算时间， 位置</a:t>
                </a:r>
                <a14:m>
                  <m:oMath xmlns:m="http://schemas.openxmlformats.org/officeDocument/2006/math">
                    <m:r>
                      <a:rPr lang="zh-CN" altLang="en-US" sz="1400" kern="0" dirty="0">
                        <a:solidFill>
                          <a:schemeClr val="tx1">
                            <a:lumMod val="75000"/>
                            <a:lumOff val="25000"/>
                          </a:schemeClr>
                        </a:solidFill>
                        <a:latin typeface="Cambria Math" panose="02040503050406030204" pitchFamily="18" charset="0"/>
                        <a:ea typeface="微软雅黑" panose="020B0503020204020204" pitchFamily="34" charset="-122"/>
                      </a:rPr>
                      <m:t>上下文分析</m:t>
                    </m:r>
                    <m:r>
                      <a:rPr lang="zh-CN" altLang="en-US" sz="1400" i="1" kern="0" dirty="0" smtClean="0">
                        <a:solidFill>
                          <a:schemeClr val="tx1">
                            <a:lumMod val="75000"/>
                            <a:lumOff val="25000"/>
                          </a:schemeClr>
                        </a:solidFill>
                        <a:latin typeface="Cambria Math" panose="02040503050406030204" pitchFamily="18" charset="0"/>
                        <a:ea typeface="微软雅黑" panose="020B0503020204020204" pitchFamily="34" charset="-122"/>
                      </a:rPr>
                      <m:t>综合</m:t>
                    </m:r>
                    <m:r>
                      <a:rPr lang="zh-CN" altLang="en-US" sz="1400" kern="0" dirty="0">
                        <a:solidFill>
                          <a:schemeClr val="tx1">
                            <a:lumMod val="75000"/>
                            <a:lumOff val="25000"/>
                          </a:schemeClr>
                        </a:solidFill>
                        <a:latin typeface="Cambria Math" panose="02040503050406030204" pitchFamily="18" charset="0"/>
                        <a:ea typeface="微软雅黑" panose="020B0503020204020204" pitchFamily="34" charset="-122"/>
                      </a:rPr>
                      <m:t>公式为：</m:t>
                    </m:r>
                    <m:eqArr>
                      <m:eqArr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eqArrPr>
                      <m:e>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F</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sup>
                            </m:sSubSup>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𝑆</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sup>
                            </m:sSubSup>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𝑇</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sup>
                            </m:sSubSup>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𝑅</m:t>
                        </m:r>
                        <m:r>
                          <m:rPr>
                            <m:sty m:val="p"/>
                          </m:rP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LF</m:t>
                        </m:r>
                        <m:d>
                          <m:d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dPr>
                          <m:e>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−1</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𝑡</m:t>
                                </m:r>
                              </m:sup>
                            </m:sSubSup>
                            <m:r>
                              <a:rPr lang="zh-CN" altLang="zh-CN" sz="1400" ker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zh-CN" altLang="zh-CN" sz="1400" i="1" ker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𝑎</m:t>
                                </m:r>
                              </m:e>
                              <m:sub>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𝑖</m:t>
                                </m:r>
                              </m:sub>
                              <m:sup>
                                <m:r>
                                  <a:rPr lang="en-US" altLang="zh-CN" sz="1400" kern="0">
                                    <a:solidFill>
                                      <a:schemeClr val="tx1">
                                        <a:lumMod val="75000"/>
                                        <a:lumOff val="25000"/>
                                      </a:schemeClr>
                                    </a:solidFill>
                                    <a:latin typeface="Cambria Math" panose="02040503050406030204" pitchFamily="18" charset="0"/>
                                    <a:ea typeface="微软雅黑" panose="020B0503020204020204" pitchFamily="34" charset="-122"/>
                                  </a:rPr>
                                  <m:t>𝑠</m:t>
                                </m:r>
                              </m:sup>
                            </m:sSubSup>
                          </m:e>
                        </m:d>
                        <m:r>
                          <a:rPr lang="zh-CN" altLang="en-US" sz="1400" kern="0">
                            <a:solidFill>
                              <a:schemeClr val="tx1">
                                <a:lumMod val="75000"/>
                                <a:lumOff val="25000"/>
                              </a:schemeClr>
                            </a:solidFill>
                            <a:latin typeface="Cambria Math" panose="02040503050406030204" pitchFamily="18" charset="0"/>
                            <a:ea typeface="微软雅黑" panose="020B0503020204020204" pitchFamily="34" charset="-122"/>
                          </a:rPr>
                          <m:t>。</m:t>
                        </m:r>
                      </m:e>
                    </m:eqArr>
                  </m:oMath>
                </a14:m>
                <a:endParaRPr lang="zh-CN" altLang="zh-CN"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21" name="Rectangle 33">
                <a:extLst>
                  <a:ext uri="{FF2B5EF4-FFF2-40B4-BE49-F238E27FC236}">
                    <a16:creationId xmlns:a16="http://schemas.microsoft.com/office/drawing/2014/main" id="{06400C20-CA7C-C14F-8583-DE0E1CF96BD0}"/>
                  </a:ext>
                </a:extLst>
              </p:cNvPr>
              <p:cNvSpPr>
                <a:spLocks noRot="1" noChangeAspect="1" noMove="1" noResize="1" noEditPoints="1" noAdjustHandles="1" noChangeArrowheads="1" noChangeShapeType="1" noTextEdit="1"/>
              </p:cNvSpPr>
              <p:nvPr/>
            </p:nvSpPr>
            <p:spPr>
              <a:xfrm>
                <a:off x="544456" y="4279776"/>
                <a:ext cx="9767258" cy="1474506"/>
              </a:xfrm>
              <a:prstGeom prst="rect">
                <a:avLst/>
              </a:prstGeom>
              <a:blipFill>
                <a:blip r:embed="rId3"/>
                <a:stretch>
                  <a:fillRect l="-187"/>
                </a:stretch>
              </a:blipFill>
            </p:spPr>
            <p:txBody>
              <a:bodyPr/>
              <a:lstStyle/>
              <a:p>
                <a:r>
                  <a:rPr lang="zh-CN" alt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14" grpId="0"/>
      <p:bldP spid="18" grpId="0" animBg="1"/>
      <p:bldP spid="19" grpId="0"/>
      <p:bldP spid="20" grpId="0" animBg="1"/>
      <p:bldP spid="2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def12e3d6a5730109fa504f9e871012e0946499"/>
</p:tagLst>
</file>

<file path=ppt/theme/theme1.xml><?xml version="1.0" encoding="utf-8"?>
<a:theme xmlns:a="http://schemas.openxmlformats.org/drawingml/2006/main" name="默认设计模板">
  <a:themeElements>
    <a:clrScheme name="自定义 1">
      <a:dk1>
        <a:sysClr val="windowText" lastClr="000000"/>
      </a:dk1>
      <a:lt1>
        <a:sysClr val="window" lastClr="FFFFFF"/>
      </a:lt1>
      <a:dk2>
        <a:srgbClr val="44546A"/>
      </a:dk2>
      <a:lt2>
        <a:srgbClr val="E7E6E6"/>
      </a:lt2>
      <a:accent1>
        <a:srgbClr val="233E99"/>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cap="flat" cmpd="sng" algn="ctr">
          <a:noFill/>
          <a:prstDash val="solid"/>
          <a:round/>
          <a:headEnd type="none" w="med" len="med"/>
          <a:tailEnd type="none" w="med" len="med"/>
        </a:ln>
      </a:spPr>
      <a:bodyPr vert="horz" wrap="square" lIns="91440" tIns="45720" rIns="91440" bIns="45720" numCol="1" rtlCol="0"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sz="1800" b="0" i="0" u="none" strike="noStrike" cap="none" normalizeH="0" baseline="0" dirty="0" smtClean="0">
            <a:ln>
              <a:noFill/>
            </a:ln>
            <a:solidFill>
              <a:schemeClr val="tx2"/>
            </a:solidFill>
            <a:effectLst/>
            <a:latin typeface="微软雅黑" panose="020B0503020204020204" pitchFamily="34" charset="-122"/>
            <a:ea typeface="微软雅黑" panose="020B0503020204020204" pitchFamily="34"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spPr>
      <a:bodyPr vert="horz" wrap="square" lIns="91440" tIns="45720" rIns="91440" bIns="45720" numCol="1" anchor="ctr" anchorCtr="0" compatLnSpc="1"/>
      <a:lstStyle>
        <a:defPPr marL="0" marR="0" indent="0" algn="r" defTabSz="914400" rtl="0" eaLnBrk="1" fontAlgn="base" latinLnBrk="0" hangingPunct="1">
          <a:lnSpc>
            <a:spcPct val="100000"/>
          </a:lnSpc>
          <a:spcBef>
            <a:spcPct val="0"/>
          </a:spcBef>
          <a:spcAft>
            <a:spcPct val="0"/>
          </a:spcAft>
          <a:buClrTx/>
          <a:buSzTx/>
          <a:buFontTx/>
          <a:buNone/>
          <a:defRPr kumimoji="0" lang="zh-CN" altLang="en-US" sz="2400" b="0" i="0" u="none" strike="noStrike" cap="none" normalizeH="0" baseline="0" smtClean="0">
            <a:ln>
              <a:noFill/>
            </a:ln>
            <a:solidFill>
              <a:schemeClr val="tx2"/>
            </a:solidFill>
            <a:effectLst/>
            <a:latin typeface="Arial" panose="020B0604020202020204" pitchFamily="34" charset="0"/>
            <a:ea typeface="宋体" panose="02010600030101010101" pitchFamily="2" charset="-122"/>
          </a:defRPr>
        </a:defPPr>
      </a:lstStyle>
    </a:lnDef>
    <a:txDef>
      <a:spPr>
        <a:noFill/>
      </a:spPr>
      <a:bodyPr wrap="square" rtlCol="0">
        <a:noAutofit/>
      </a:bodyPr>
      <a:lstStyle>
        <a:defPPr algn="l">
          <a:defRPr sz="1800" dirty="0">
            <a:latin typeface="微软雅黑" panose="020B0503020204020204" pitchFamily="34" charset="-122"/>
            <a:ea typeface="微软雅黑" panose="020B0503020204020204" pitchFamily="34" charset="-122"/>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TM02900743[[fn=环保]]</Template>
  <TotalTime>11152</TotalTime>
  <Words>3103</Words>
  <Application>Microsoft Office PowerPoint</Application>
  <PresentationFormat>全屏显示(4:3)</PresentationFormat>
  <Paragraphs>196</Paragraphs>
  <Slides>28</Slides>
  <Notes>25</Notes>
  <HiddenSlides>0</HiddenSlides>
  <MMClips>0</MMClips>
  <ScaleCrop>false</ScaleCrop>
  <HeadingPairs>
    <vt:vector size="8" baseType="variant">
      <vt:variant>
        <vt:lpstr>已用的字体</vt:lpstr>
      </vt:variant>
      <vt:variant>
        <vt:i4>3</vt:i4>
      </vt:variant>
      <vt:variant>
        <vt:lpstr>主题</vt:lpstr>
      </vt:variant>
      <vt:variant>
        <vt:i4>1</vt:i4>
      </vt:variant>
      <vt:variant>
        <vt:lpstr>嵌入 OLE 服务器</vt:lpstr>
      </vt:variant>
      <vt:variant>
        <vt:i4>1</vt:i4>
      </vt:variant>
      <vt:variant>
        <vt:lpstr>幻灯片标题</vt:lpstr>
      </vt:variant>
      <vt:variant>
        <vt:i4>28</vt:i4>
      </vt:variant>
    </vt:vector>
  </HeadingPairs>
  <TitlesOfParts>
    <vt:vector size="33" baseType="lpstr">
      <vt:lpstr>微软雅黑</vt:lpstr>
      <vt:lpstr>Arial</vt:lpstr>
      <vt:lpstr>Cambria Math</vt:lpstr>
      <vt:lpstr>默认设计模板</vt:lpstr>
      <vt:lpstr>Visio</vt:lpstr>
      <vt:lpstr>PowerPoint 演示文稿</vt:lpstr>
      <vt:lpstr>PowerPoint 演示文稿</vt:lpstr>
      <vt:lpstr>1 研究背景与意义</vt:lpstr>
      <vt:lpstr>PowerPoint 演示文稿</vt:lpstr>
      <vt:lpstr>2 研究内容</vt:lpstr>
      <vt:lpstr>2 研究内容</vt:lpstr>
      <vt:lpstr>PowerPoint 演示文稿</vt:lpstr>
      <vt:lpstr>3.1基于交互式投票的地图匹配方法</vt:lpstr>
      <vt:lpstr>3.1基于交互式投票的地图匹配方法</vt:lpstr>
      <vt:lpstr>3.1基于交互式投票的地图匹配方法</vt:lpstr>
      <vt:lpstr>3.2基于贝叶斯时空图自编码器的道路行驶时间预测模型</vt:lpstr>
      <vt:lpstr>3.2基于贝叶斯时空图自编码器的道路行驶时间预测模型</vt:lpstr>
      <vt:lpstr>3.2基于贝叶斯时空图自编码器的道路行驶时间预测模型</vt:lpstr>
      <vt:lpstr>3.3 实验性能评估-地图匹配方法</vt:lpstr>
      <vt:lpstr>3.3 实验性能评估-地图匹配方法</vt:lpstr>
      <vt:lpstr>3.3 实验性能评估-道路行驶时间预测模型</vt:lpstr>
      <vt:lpstr>3.3 实验性能评估-道路行驶时间预测模型</vt:lpstr>
      <vt:lpstr>PowerPoint 演示文稿</vt:lpstr>
      <vt:lpstr>4 原型系统设计与实现</vt:lpstr>
      <vt:lpstr>4 原型系统设计与实现</vt:lpstr>
      <vt:lpstr>4 原型系统设计与实现</vt:lpstr>
      <vt:lpstr>4 原型系统设计与实现</vt:lpstr>
      <vt:lpstr>4 原型系统设计与实现</vt:lpstr>
      <vt:lpstr>4 原型系统设计与实现</vt:lpstr>
      <vt:lpstr>PowerPoint 演示文稿</vt:lpstr>
      <vt:lpstr>5 总结与展望</vt:lpstr>
      <vt:lpstr>5 总结与展望</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PPTfans网设计</dc:title>
  <dc:creator>林辉强</dc:creator>
  <cp:keywords>www.pptfans.cn</cp:keywords>
  <cp:lastModifiedBy>张 永超</cp:lastModifiedBy>
  <cp:revision>2355</cp:revision>
  <cp:lastPrinted>2113-01-01T00:00:00Z</cp:lastPrinted>
  <dcterms:created xsi:type="dcterms:W3CDTF">2113-01-01T00:00:00Z</dcterms:created>
  <dcterms:modified xsi:type="dcterms:W3CDTF">2023-05-15T15:36:05Z</dcterms:modified>
  <cp:category>ppt模板设计</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ICV">
    <vt:lpwstr>AA005972314F42C0AD7E8666E599E60F</vt:lpwstr>
  </property>
  <property fmtid="{D5CDD505-2E9C-101B-9397-08002B2CF9AE}" pid="4" name="KSOProductBuildVer">
    <vt:lpwstr>2052-11.1.0.10495</vt:lpwstr>
  </property>
</Properties>
</file>

<file path=docProps/thumbnail.jpeg>
</file>